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82" r:id="rId7"/>
    <p:sldId id="283" r:id="rId8"/>
    <p:sldId id="261" r:id="rId9"/>
    <p:sldId id="262" r:id="rId10"/>
    <p:sldId id="284" r:id="rId11"/>
    <p:sldId id="285" r:id="rId12"/>
    <p:sldId id="270" r:id="rId13"/>
    <p:sldId id="292" r:id="rId14"/>
    <p:sldId id="279" r:id="rId15"/>
    <p:sldId id="287" r:id="rId16"/>
    <p:sldId id="291" r:id="rId17"/>
    <p:sldId id="273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5" d="100"/>
          <a:sy n="45" d="100"/>
        </p:scale>
        <p:origin x="81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FEC1B4-71AD-434F-88E5-2B0C6CB1EDFA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A82A8E-B3DD-4523-B907-B35285D618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57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E8761-7149-4EE2-9201-8575C654F57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760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3.png"/><Relationship Id="rId7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410199" y="3759374"/>
            <a:ext cx="14455243" cy="591969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90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Airbnb</a:t>
            </a:r>
            <a:r>
              <a:rPr lang="ko-KR" altLang="en-US" sz="90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클론 사이트 개발</a:t>
            </a:r>
            <a:endParaRPr lang="en-US" sz="9000" b="1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63400" y="5867400"/>
            <a:ext cx="1816616" cy="99060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4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3</a:t>
            </a:r>
            <a:r>
              <a:rPr lang="ko-KR" altLang="en-US" sz="5400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rPr>
              <a:t>조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02000" y="7810500"/>
            <a:ext cx="2813796" cy="124275"/>
            <a:chOff x="16049483" y="6567674"/>
            <a:chExt cx="2813796" cy="1242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6877801" y="9396633"/>
            <a:ext cx="1084656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4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01</a:t>
            </a:r>
            <a:endParaRPr lang="en-US" sz="1400" dirty="0"/>
          </a:p>
        </p:txBody>
      </p:sp>
      <p:sp>
        <p:nvSpPr>
          <p:cNvPr id="14" name="Object 14"/>
          <p:cNvSpPr txBox="1"/>
          <p:nvPr/>
        </p:nvSpPr>
        <p:spPr>
          <a:xfrm>
            <a:off x="17011895" y="547518"/>
            <a:ext cx="742705" cy="122276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+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1368E-88EA-4D6A-8962-3AB0FDA82B88}"/>
              </a:ext>
            </a:extLst>
          </p:cNvPr>
          <p:cNvSpPr txBox="1"/>
          <p:nvPr/>
        </p:nvSpPr>
        <p:spPr>
          <a:xfrm>
            <a:off x="17062847" y="1485900"/>
            <a:ext cx="615553" cy="48768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인터페이스   개발   프로젝트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2324203"/>
            <a:ext cx="962963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10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2325397" y="6286500"/>
            <a:ext cx="6219048" cy="124275"/>
            <a:chOff x="-2186011" y="5256910"/>
            <a:chExt cx="6219048" cy="12427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2186011" y="5256910"/>
              <a:ext cx="6219048" cy="124275"/>
            </a:xfrm>
            <a:prstGeom prst="rect">
              <a:avLst/>
            </a:prstGeom>
          </p:spPr>
        </p:pic>
      </p:grpSp>
      <p:sp>
        <p:nvSpPr>
          <p:cNvPr id="27" name="Object 14">
            <a:extLst>
              <a:ext uri="{FF2B5EF4-FFF2-40B4-BE49-F238E27FC236}">
                <a16:creationId xmlns:a16="http://schemas.microsoft.com/office/drawing/2014/main" id="{D1B9691D-C65A-4F0B-B33C-5988FB601889}"/>
              </a:ext>
            </a:extLst>
          </p:cNvPr>
          <p:cNvSpPr txBox="1"/>
          <p:nvPr/>
        </p:nvSpPr>
        <p:spPr>
          <a:xfrm>
            <a:off x="1066800" y="342900"/>
            <a:ext cx="10228059" cy="1441058"/>
          </a:xfrm>
          <a:prstGeom prst="rect">
            <a:avLst/>
          </a:prstGeom>
          <a:noFill/>
        </p:spPr>
        <p:txBody>
          <a:bodyPr wrap="square" rtlCol="0"/>
          <a:lstStyle>
            <a:defPPr>
              <a:defRPr lang="en-US"/>
            </a:defPPr>
            <a:lvl1pPr algn="just">
              <a:defRPr sz="540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defRPr>
            </a:lvl1pPr>
          </a:lstStyle>
          <a:p>
            <a:r>
              <a:rPr lang="en-US" altLang="ko-KR" dirty="0"/>
              <a:t>02. </a:t>
            </a:r>
            <a:r>
              <a:rPr lang="en-US" altLang="ko-KR" dirty="0" err="1"/>
              <a:t>DataBase</a:t>
            </a:r>
            <a:r>
              <a:rPr lang="en-US" altLang="ko-KR" dirty="0"/>
              <a:t> </a:t>
            </a:r>
            <a:r>
              <a:rPr lang="ko-KR" altLang="en-US" dirty="0"/>
              <a:t>설계 </a:t>
            </a:r>
            <a:r>
              <a:rPr lang="en-US" altLang="ko-KR" dirty="0"/>
              <a:t>(2)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A2830E-A884-4DD4-AD64-59D04941FD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602" y="546691"/>
            <a:ext cx="9397409" cy="939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89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32860" y="657220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97430" y="8420100"/>
            <a:ext cx="1084656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rPr>
              <a:t>11</a:t>
            </a:r>
            <a:endParaRPr 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968406" y="547518"/>
            <a:ext cx="742705" cy="122276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+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353056" y="2071355"/>
            <a:ext cx="4598987" cy="46472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900" dirty="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rPr>
              <a:t>03</a:t>
            </a:r>
            <a:endParaRPr lang="en-US" sz="169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53056" y="5437613"/>
            <a:ext cx="13886159" cy="18922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300" dirty="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rPr>
              <a:t>프로젝트 구현 및 결과</a:t>
            </a:r>
            <a:endParaRPr 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616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67725" y="8368862"/>
            <a:ext cx="1084656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카페24 당당해" pitchFamily="34" charset="0"/>
                <a:cs typeface="카페24 당당해" pitchFamily="34" charset="0"/>
              </a:rPr>
              <a:t>15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472895" y="547518"/>
            <a:ext cx="742705" cy="122276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카페24 당당해" pitchFamily="34" charset="0"/>
                <a:cs typeface="카페24 당당해" pitchFamily="34" charset="0"/>
              </a:rPr>
              <a:t>+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488380" y="6567674"/>
            <a:ext cx="2813796" cy="124275"/>
            <a:chOff x="-488380" y="6567674"/>
            <a:chExt cx="2813796" cy="1242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88380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588230" y="5035581"/>
            <a:ext cx="10792838" cy="164571"/>
            <a:chOff x="-3588230" y="5035581"/>
            <a:chExt cx="10792838" cy="164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3588230" y="5035581"/>
              <a:ext cx="10792838" cy="164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90476" y="9460571"/>
            <a:ext cx="17371429" cy="164571"/>
            <a:chOff x="1790476" y="9460571"/>
            <a:chExt cx="17371429" cy="16457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90476" y="9460571"/>
              <a:ext cx="17371429" cy="164571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6096000" y="9654595"/>
            <a:ext cx="7095303" cy="365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b="1">
                <a:solidFill>
                  <a:srgbClr val="595959"/>
                </a:solidFill>
                <a:latin typeface="에스코어 드림 4 Regular" pitchFamily="34" charset="0"/>
                <a:cs typeface="에스코어 드림 4 Regular" pitchFamily="34" charset="0"/>
              </a:rPr>
              <a:t>프로젝트 구현 </a:t>
            </a:r>
            <a:r>
              <a:rPr lang="en-US" altLang="ko-KR" sz="2800" b="1">
                <a:solidFill>
                  <a:srgbClr val="595959"/>
                </a:solidFill>
                <a:latin typeface="에스코어 드림 4 Regular" pitchFamily="34" charset="0"/>
                <a:cs typeface="에스코어 드림 4 Regular" pitchFamily="34" charset="0"/>
              </a:rPr>
              <a:t>- </a:t>
            </a:r>
            <a:r>
              <a:rPr lang="ko-KR" altLang="en-US" sz="2800" b="1">
                <a:solidFill>
                  <a:srgbClr val="595959"/>
                </a:solidFill>
                <a:latin typeface="에스코어 드림 4 Regular" pitchFamily="34" charset="0"/>
                <a:cs typeface="에스코어 드림 4 Regular" pitchFamily="34" charset="0"/>
              </a:rPr>
              <a:t>메인 페이지</a:t>
            </a:r>
            <a:r>
              <a:rPr lang="en-US" altLang="ko-KR" sz="2800" b="1">
                <a:solidFill>
                  <a:srgbClr val="595959"/>
                </a:solidFill>
                <a:latin typeface="에스코어 드림 4 Regular" pitchFamily="34" charset="0"/>
                <a:cs typeface="에스코어 드림 4 Regular" pitchFamily="34" charset="0"/>
              </a:rPr>
              <a:t>/</a:t>
            </a:r>
            <a:r>
              <a:rPr lang="ko-KR" altLang="en-US" sz="2800" b="1">
                <a:solidFill>
                  <a:srgbClr val="595959"/>
                </a:solidFill>
                <a:latin typeface="에스코어 드림 4 Regular" pitchFamily="34" charset="0"/>
                <a:cs typeface="에스코어 드림 4 Regular" pitchFamily="34" charset="0"/>
              </a:rPr>
              <a:t>빠른 검색 기능</a:t>
            </a:r>
            <a:endParaRPr lang="en-US" sz="2800" b="1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879DDAD-545D-4647-A1EB-02BDF02D6819}"/>
              </a:ext>
            </a:extLst>
          </p:cNvPr>
          <p:cNvGrpSpPr/>
          <p:nvPr/>
        </p:nvGrpSpPr>
        <p:grpSpPr>
          <a:xfrm>
            <a:off x="2165931" y="1104900"/>
            <a:ext cx="15479392" cy="7772400"/>
            <a:chOff x="2165931" y="1336713"/>
            <a:chExt cx="15479392" cy="7772400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B113474E-6815-4209-AF87-DBC150D2D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5931" y="1338732"/>
              <a:ext cx="15479392" cy="7690968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1B72B3A-FFCF-4729-B6F7-171EEF662196}"/>
                </a:ext>
              </a:extLst>
            </p:cNvPr>
            <p:cNvSpPr txBox="1"/>
            <p:nvPr/>
          </p:nvSpPr>
          <p:spPr>
            <a:xfrm>
              <a:off x="8642931" y="1588889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solidFill>
                    <a:schemeClr val="accent3"/>
                  </a:solidFill>
                </a:rPr>
                <a:t>메뉴바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3E45DA2-E804-4B83-A901-08E28D54A8D4}"/>
                </a:ext>
              </a:extLst>
            </p:cNvPr>
            <p:cNvSpPr txBox="1"/>
            <p:nvPr/>
          </p:nvSpPr>
          <p:spPr>
            <a:xfrm>
              <a:off x="2635722" y="6582484"/>
              <a:ext cx="1828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>
                  <a:solidFill>
                    <a:schemeClr val="accent4"/>
                  </a:solidFill>
                </a:rPr>
                <a:t>빠른 검색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A709EE61-656C-4FB4-9EA4-EA2CFB7E2BD5}"/>
                </a:ext>
              </a:extLst>
            </p:cNvPr>
            <p:cNvSpPr/>
            <p:nvPr/>
          </p:nvSpPr>
          <p:spPr>
            <a:xfrm>
              <a:off x="2383739" y="7092429"/>
              <a:ext cx="14945992" cy="2016684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37DBAB93-E8B9-465C-B6E9-7406AD266D47}"/>
                </a:ext>
              </a:extLst>
            </p:cNvPr>
            <p:cNvSpPr/>
            <p:nvPr/>
          </p:nvSpPr>
          <p:spPr>
            <a:xfrm>
              <a:off x="2165931" y="1336713"/>
              <a:ext cx="15479392" cy="838200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743450" y="8368862"/>
            <a:ext cx="1084656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카페24 당당해" pitchFamily="34" charset="0"/>
                <a:cs typeface="카페24 당당해" pitchFamily="34" charset="0"/>
              </a:rPr>
              <a:t>17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-371429" y="9460571"/>
            <a:ext cx="19533333" cy="164571"/>
            <a:chOff x="-371429" y="9460571"/>
            <a:chExt cx="19533333" cy="164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371429" y="9460571"/>
              <a:ext cx="19533333" cy="164571"/>
            </a:xfrm>
            <a:prstGeom prst="rect">
              <a:avLst/>
            </a:prstGeom>
          </p:spPr>
        </p:pic>
      </p:grpSp>
      <p:sp>
        <p:nvSpPr>
          <p:cNvPr id="43" name="Object 31">
            <a:extLst>
              <a:ext uri="{FF2B5EF4-FFF2-40B4-BE49-F238E27FC236}">
                <a16:creationId xmlns:a16="http://schemas.microsoft.com/office/drawing/2014/main" id="{656D3041-5EFA-4BBD-847D-D190391B3931}"/>
              </a:ext>
            </a:extLst>
          </p:cNvPr>
          <p:cNvSpPr txBox="1"/>
          <p:nvPr/>
        </p:nvSpPr>
        <p:spPr>
          <a:xfrm>
            <a:off x="5991572" y="9644594"/>
            <a:ext cx="5799903" cy="365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b="1">
                <a:solidFill>
                  <a:srgbClr val="595959"/>
                </a:solidFill>
                <a:latin typeface="에스코어 드림 4 Regular" pitchFamily="34" charset="0"/>
                <a:cs typeface="에스코어 드림 4 Regular" pitchFamily="34" charset="0"/>
              </a:rPr>
              <a:t>프로젝트 구현 </a:t>
            </a:r>
            <a:r>
              <a:rPr lang="en-US" altLang="ko-KR" sz="2800" b="1">
                <a:solidFill>
                  <a:srgbClr val="595959"/>
                </a:solidFill>
                <a:latin typeface="에스코어 드림 4 Regular" pitchFamily="34" charset="0"/>
                <a:cs typeface="에스코어 드림 4 Regular" pitchFamily="34" charset="0"/>
              </a:rPr>
              <a:t>- </a:t>
            </a:r>
            <a:r>
              <a:rPr lang="ko-KR" altLang="en-US" sz="2800" b="1">
                <a:solidFill>
                  <a:srgbClr val="595959"/>
                </a:solidFill>
                <a:latin typeface="에스코어 드림 4 Regular" pitchFamily="34" charset="0"/>
                <a:cs typeface="에스코어 드림 4 Regular" pitchFamily="34" charset="0"/>
              </a:rPr>
              <a:t>숙소 정보 조회 기능</a:t>
            </a:r>
            <a:endParaRPr lang="en-US" sz="2800" b="1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ADFE79B-FCA4-42F5-A2E9-563C8797F949}"/>
              </a:ext>
            </a:extLst>
          </p:cNvPr>
          <p:cNvGrpSpPr/>
          <p:nvPr/>
        </p:nvGrpSpPr>
        <p:grpSpPr>
          <a:xfrm>
            <a:off x="174670" y="1099272"/>
            <a:ext cx="9401330" cy="7625628"/>
            <a:chOff x="1828800" y="702412"/>
            <a:chExt cx="12585077" cy="9405204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5E818D34-2331-4EB4-8AAF-A34CA58362BB}"/>
                </a:ext>
              </a:extLst>
            </p:cNvPr>
            <p:cNvGrpSpPr/>
            <p:nvPr/>
          </p:nvGrpSpPr>
          <p:grpSpPr>
            <a:xfrm>
              <a:off x="1828800" y="1333500"/>
              <a:ext cx="6248400" cy="8774116"/>
              <a:chOff x="1981200" y="513530"/>
              <a:chExt cx="6248400" cy="8774116"/>
            </a:xfrm>
          </p:grpSpPr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D4505056-A0B8-4611-8802-B357582105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81200" y="5963471"/>
                <a:ext cx="6248400" cy="3324175"/>
              </a:xfrm>
              <a:prstGeom prst="rect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</p:pic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A25830BF-E516-4FF2-929A-802D8790EF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81200" y="513530"/>
                <a:ext cx="6248400" cy="5468170"/>
              </a:xfrm>
              <a:prstGeom prst="rect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</p:pic>
        </p:grp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4C178E4A-999B-49BE-9E64-3AEC79348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2034" y="1332411"/>
              <a:ext cx="6301843" cy="5451030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8CBF772A-CB7B-4C7F-AF7B-0F87B51F8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9526" y="702412"/>
              <a:ext cx="12584351" cy="663019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C0AB863-A4ED-4932-A607-4356F16F8057}"/>
              </a:ext>
            </a:extLst>
          </p:cNvPr>
          <p:cNvGrpSpPr/>
          <p:nvPr/>
        </p:nvGrpSpPr>
        <p:grpSpPr>
          <a:xfrm>
            <a:off x="9727671" y="1099272"/>
            <a:ext cx="8255528" cy="7736476"/>
            <a:chOff x="9179246" y="1714500"/>
            <a:chExt cx="8866632" cy="815775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537F4AFB-32B8-4D61-AE4B-DC7B16C22EB0}"/>
                </a:ext>
              </a:extLst>
            </p:cNvPr>
            <p:cNvGrpSpPr/>
            <p:nvPr/>
          </p:nvGrpSpPr>
          <p:grpSpPr>
            <a:xfrm>
              <a:off x="9179246" y="1714500"/>
              <a:ext cx="8866632" cy="8157753"/>
              <a:chOff x="8906391" y="1077174"/>
              <a:chExt cx="8866632" cy="8157753"/>
            </a:xfrm>
          </p:grpSpPr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9347B5ED-1F32-41D0-94E0-AF0B799253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27041" y="5341623"/>
                <a:ext cx="4339472" cy="3893304"/>
              </a:xfrm>
              <a:prstGeom prst="rect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</p:pic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A44E043D-A594-4901-822C-AE42F06D4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24592" y="5412498"/>
                <a:ext cx="4522541" cy="3822429"/>
              </a:xfrm>
              <a:prstGeom prst="rect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</p:pic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EEC25DCA-0065-4765-A27A-1333290C6213}"/>
                  </a:ext>
                </a:extLst>
              </p:cNvPr>
              <p:cNvGrpSpPr/>
              <p:nvPr/>
            </p:nvGrpSpPr>
            <p:grpSpPr>
              <a:xfrm>
                <a:off x="8906391" y="1077174"/>
                <a:ext cx="8866632" cy="8157753"/>
                <a:chOff x="8906391" y="1077174"/>
                <a:chExt cx="8866632" cy="8157753"/>
              </a:xfrm>
            </p:grpSpPr>
            <p:pic>
              <p:nvPicPr>
                <p:cNvPr id="61" name="그림 60">
                  <a:extLst>
                    <a:ext uri="{FF2B5EF4-FFF2-40B4-BE49-F238E27FC236}">
                      <a16:creationId xmlns:a16="http://schemas.microsoft.com/office/drawing/2014/main" id="{9F60BEE7-9567-42C7-AEE5-75798B59A7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09111" y="1077174"/>
                  <a:ext cx="8839200" cy="4317392"/>
                </a:xfrm>
                <a:prstGeom prst="rect">
                  <a:avLst/>
                </a:prstGeom>
                <a:ln>
                  <a:solidFill>
                    <a:schemeClr val="bg2">
                      <a:lumMod val="50000"/>
                    </a:schemeClr>
                  </a:solidFill>
                </a:ln>
              </p:spPr>
            </p:pic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BE825401-CBBC-4782-AF29-F38AA5EC7797}"/>
                    </a:ext>
                  </a:extLst>
                </p:cNvPr>
                <p:cNvSpPr/>
                <p:nvPr/>
              </p:nvSpPr>
              <p:spPr>
                <a:xfrm>
                  <a:off x="13427041" y="6411174"/>
                  <a:ext cx="4345982" cy="2823753"/>
                </a:xfrm>
                <a:prstGeom prst="rect">
                  <a:avLst/>
                </a:prstGeom>
                <a:noFill/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7081EFA7-48A7-4973-BCAA-C5F188C057C2}"/>
                    </a:ext>
                  </a:extLst>
                </p:cNvPr>
                <p:cNvSpPr/>
                <p:nvPr/>
              </p:nvSpPr>
              <p:spPr>
                <a:xfrm>
                  <a:off x="8906391" y="5412498"/>
                  <a:ext cx="4540743" cy="3822429"/>
                </a:xfrm>
                <a:prstGeom prst="rect">
                  <a:avLst/>
                </a:prstGeom>
                <a:noFill/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AA2CA6E-33CA-41BC-8F17-1BCDBA133032}"/>
                </a:ext>
              </a:extLst>
            </p:cNvPr>
            <p:cNvSpPr/>
            <p:nvPr/>
          </p:nvSpPr>
          <p:spPr>
            <a:xfrm>
              <a:off x="9541310" y="2437544"/>
              <a:ext cx="4936690" cy="2553556"/>
            </a:xfrm>
            <a:prstGeom prst="rect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13D9DB6E-DC37-4B09-A6CF-8217FBDD9C42}"/>
                </a:ext>
              </a:extLst>
            </p:cNvPr>
            <p:cNvSpPr/>
            <p:nvPr/>
          </p:nvSpPr>
          <p:spPr>
            <a:xfrm>
              <a:off x="14852711" y="2437544"/>
              <a:ext cx="3025263" cy="2553556"/>
            </a:xfrm>
            <a:prstGeom prst="rect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8191D3E-8107-47C5-A88F-F4DA129BA7B7}"/>
                </a:ext>
              </a:extLst>
            </p:cNvPr>
            <p:cNvSpPr/>
            <p:nvPr/>
          </p:nvSpPr>
          <p:spPr>
            <a:xfrm>
              <a:off x="15173782" y="6120955"/>
              <a:ext cx="1391700" cy="856413"/>
            </a:xfrm>
            <a:prstGeom prst="rect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D642675-20C7-4435-ABC3-5CAC46CA35A0}"/>
              </a:ext>
            </a:extLst>
          </p:cNvPr>
          <p:cNvSpPr/>
          <p:nvPr/>
        </p:nvSpPr>
        <p:spPr>
          <a:xfrm>
            <a:off x="4824000" y="6076846"/>
            <a:ext cx="4707616" cy="219085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7E9E5E-6654-434A-8470-33716ECAD289}"/>
              </a:ext>
            </a:extLst>
          </p:cNvPr>
          <p:cNvSpPr txBox="1"/>
          <p:nvPr/>
        </p:nvSpPr>
        <p:spPr>
          <a:xfrm>
            <a:off x="5588840" y="6495911"/>
            <a:ext cx="32635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chemeClr val="accent2"/>
                </a:solidFill>
              </a:rPr>
              <a:t>미구현 기능</a:t>
            </a:r>
            <a:endParaRPr lang="en-US" altLang="ko-KR" sz="2400" b="1">
              <a:solidFill>
                <a:schemeClr val="accent2"/>
              </a:solidFill>
            </a:endParaRPr>
          </a:p>
          <a:p>
            <a:r>
              <a:rPr lang="en-US" altLang="ko-KR" sz="2000">
                <a:solidFill>
                  <a:schemeClr val="accent2"/>
                </a:solidFill>
              </a:rPr>
              <a:t>- </a:t>
            </a:r>
            <a:r>
              <a:rPr lang="ko-KR" altLang="en-US" sz="2000">
                <a:solidFill>
                  <a:schemeClr val="accent2"/>
                </a:solidFill>
              </a:rPr>
              <a:t>필터를 이용한 검색 기능</a:t>
            </a:r>
            <a:endParaRPr lang="en-US" altLang="ko-KR" sz="2000">
              <a:solidFill>
                <a:schemeClr val="accent2"/>
              </a:solidFill>
            </a:endParaRPr>
          </a:p>
          <a:p>
            <a:r>
              <a:rPr lang="en-US" altLang="ko-KR" sz="2000">
                <a:solidFill>
                  <a:schemeClr val="accent2"/>
                </a:solidFill>
              </a:rPr>
              <a:t>- </a:t>
            </a:r>
            <a:r>
              <a:rPr lang="ko-KR" altLang="en-US" sz="2000">
                <a:solidFill>
                  <a:schemeClr val="accent2"/>
                </a:solidFill>
              </a:rPr>
              <a:t>지도 내 검색 기능</a:t>
            </a:r>
          </a:p>
        </p:txBody>
      </p:sp>
      <p:sp>
        <p:nvSpPr>
          <p:cNvPr id="65" name="Object 31">
            <a:extLst>
              <a:ext uri="{FF2B5EF4-FFF2-40B4-BE49-F238E27FC236}">
                <a16:creationId xmlns:a16="http://schemas.microsoft.com/office/drawing/2014/main" id="{CE883B7B-C480-4076-9814-0B0EEC852F09}"/>
              </a:ext>
            </a:extLst>
          </p:cNvPr>
          <p:cNvSpPr txBox="1"/>
          <p:nvPr/>
        </p:nvSpPr>
        <p:spPr>
          <a:xfrm>
            <a:off x="-278330" y="340741"/>
            <a:ext cx="3352800" cy="365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b="1"/>
              <a:t>숙소 검색 페이지</a:t>
            </a:r>
            <a:endParaRPr lang="en-US" sz="2800" b="1" dirty="0"/>
          </a:p>
        </p:txBody>
      </p:sp>
      <p:sp>
        <p:nvSpPr>
          <p:cNvPr id="66" name="Object 31">
            <a:extLst>
              <a:ext uri="{FF2B5EF4-FFF2-40B4-BE49-F238E27FC236}">
                <a16:creationId xmlns:a16="http://schemas.microsoft.com/office/drawing/2014/main" id="{2C30C750-14A7-41E1-9312-AA0F78C2B007}"/>
              </a:ext>
            </a:extLst>
          </p:cNvPr>
          <p:cNvSpPr txBox="1"/>
          <p:nvPr/>
        </p:nvSpPr>
        <p:spPr>
          <a:xfrm>
            <a:off x="9601200" y="334869"/>
            <a:ext cx="2895600" cy="365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b="1"/>
              <a:t>숙소 정보 페이지</a:t>
            </a:r>
            <a:endParaRPr lang="en-US" sz="2800" b="1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9FF2D9D-2D25-4620-8F0B-E6201C37A0FE}"/>
              </a:ext>
            </a:extLst>
          </p:cNvPr>
          <p:cNvSpPr/>
          <p:nvPr/>
        </p:nvSpPr>
        <p:spPr>
          <a:xfrm>
            <a:off x="3342670" y="7951500"/>
            <a:ext cx="533400" cy="235190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F9B5824-949D-43FF-9CC3-AC8ED63208BC}"/>
              </a:ext>
            </a:extLst>
          </p:cNvPr>
          <p:cNvSpPr/>
          <p:nvPr/>
        </p:nvSpPr>
        <p:spPr>
          <a:xfrm>
            <a:off x="1731078" y="3776869"/>
            <a:ext cx="1539591" cy="22333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724037F-35C6-43DB-B8D1-55A2E029758E}"/>
              </a:ext>
            </a:extLst>
          </p:cNvPr>
          <p:cNvSpPr txBox="1"/>
          <p:nvPr/>
        </p:nvSpPr>
        <p:spPr>
          <a:xfrm>
            <a:off x="495571" y="8628027"/>
            <a:ext cx="2173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숙소 요약 정보</a:t>
            </a: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8070127-0197-431C-B735-05F86501B7CF}"/>
              </a:ext>
            </a:extLst>
          </p:cNvPr>
          <p:cNvCxnSpPr>
            <a:cxnSpLocks/>
          </p:cNvCxnSpPr>
          <p:nvPr/>
        </p:nvCxnSpPr>
        <p:spPr>
          <a:xfrm flipV="1">
            <a:off x="1284067" y="6010248"/>
            <a:ext cx="447011" cy="25738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화살표: 위로 굽음 21">
            <a:extLst>
              <a:ext uri="{FF2B5EF4-FFF2-40B4-BE49-F238E27FC236}">
                <a16:creationId xmlns:a16="http://schemas.microsoft.com/office/drawing/2014/main" id="{971F20B5-F059-49B6-AE10-A23DA143666A}"/>
              </a:ext>
            </a:extLst>
          </p:cNvPr>
          <p:cNvSpPr/>
          <p:nvPr/>
        </p:nvSpPr>
        <p:spPr>
          <a:xfrm rot="5400000">
            <a:off x="4424686" y="7295354"/>
            <a:ext cx="827167" cy="2691243"/>
          </a:xfrm>
          <a:prstGeom prst="bentUpArrow">
            <a:avLst/>
          </a:prstGeom>
          <a:solidFill>
            <a:schemeClr val="accent6"/>
          </a:solidFill>
          <a:ln w="31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6766071-C331-4C82-9C46-57915481B9A8}"/>
              </a:ext>
            </a:extLst>
          </p:cNvPr>
          <p:cNvSpPr txBox="1"/>
          <p:nvPr/>
        </p:nvSpPr>
        <p:spPr>
          <a:xfrm>
            <a:off x="6222669" y="8674967"/>
            <a:ext cx="3134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6"/>
                </a:solidFill>
              </a:rPr>
              <a:t>해당 숙소 정보 페이지 이동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AAAF5F7-182E-4493-8E0D-51C77142F408}"/>
              </a:ext>
            </a:extLst>
          </p:cNvPr>
          <p:cNvSpPr/>
          <p:nvPr/>
        </p:nvSpPr>
        <p:spPr>
          <a:xfrm>
            <a:off x="4816520" y="1543500"/>
            <a:ext cx="4759480" cy="448237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19763CE-2A79-498E-89A6-D8ACB9AA4BAD}"/>
              </a:ext>
            </a:extLst>
          </p:cNvPr>
          <p:cNvSpPr txBox="1"/>
          <p:nvPr/>
        </p:nvSpPr>
        <p:spPr>
          <a:xfrm>
            <a:off x="6378215" y="751500"/>
            <a:ext cx="16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00B0F0"/>
                </a:solidFill>
              </a:rPr>
              <a:t>검색 결과 매핑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883A073-E154-4FCC-A44E-3C3A081644A8}"/>
              </a:ext>
            </a:extLst>
          </p:cNvPr>
          <p:cNvCxnSpPr>
            <a:cxnSpLocks/>
          </p:cNvCxnSpPr>
          <p:nvPr/>
        </p:nvCxnSpPr>
        <p:spPr>
          <a:xfrm>
            <a:off x="7220615" y="1158902"/>
            <a:ext cx="0" cy="38459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A795F63-B5C4-42BD-90DC-68F3ED52FAF1}"/>
              </a:ext>
            </a:extLst>
          </p:cNvPr>
          <p:cNvSpPr/>
          <p:nvPr/>
        </p:nvSpPr>
        <p:spPr>
          <a:xfrm>
            <a:off x="158265" y="1183390"/>
            <a:ext cx="3666058" cy="369332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555A4AE-059D-43FF-9F54-6D169302DB39}"/>
              </a:ext>
            </a:extLst>
          </p:cNvPr>
          <p:cNvSpPr txBox="1"/>
          <p:nvPr/>
        </p:nvSpPr>
        <p:spPr>
          <a:xfrm>
            <a:off x="4177870" y="11741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accent3"/>
                </a:solidFill>
              </a:rPr>
              <a:t>메뉴바</a:t>
            </a: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0DCB73FB-EDB1-4B3F-A2C5-933E51CE9B8B}"/>
              </a:ext>
            </a:extLst>
          </p:cNvPr>
          <p:cNvCxnSpPr>
            <a:cxnSpLocks/>
          </p:cNvCxnSpPr>
          <p:nvPr/>
        </p:nvCxnSpPr>
        <p:spPr>
          <a:xfrm flipH="1">
            <a:off x="3867524" y="1351201"/>
            <a:ext cx="358198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573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67725" y="8368862"/>
            <a:ext cx="1084656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카페24 당당해" pitchFamily="34" charset="0"/>
                <a:cs typeface="카페24 당당해" pitchFamily="34" charset="0"/>
              </a:rPr>
              <a:t>15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472895" y="547518"/>
            <a:ext cx="742705" cy="122276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카페24 당당해" pitchFamily="34" charset="0"/>
                <a:cs typeface="카페24 당당해" pitchFamily="34" charset="0"/>
              </a:rPr>
              <a:t>+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488380" y="6567674"/>
            <a:ext cx="2813796" cy="124275"/>
            <a:chOff x="-488380" y="6567674"/>
            <a:chExt cx="2813796" cy="1242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88380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588230" y="5035581"/>
            <a:ext cx="10792838" cy="164571"/>
            <a:chOff x="-3588230" y="5035581"/>
            <a:chExt cx="10792838" cy="164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3588230" y="5035581"/>
              <a:ext cx="10792838" cy="164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90476" y="9460571"/>
            <a:ext cx="17371429" cy="164571"/>
            <a:chOff x="1790476" y="9460571"/>
            <a:chExt cx="17371429" cy="16457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90476" y="9460571"/>
              <a:ext cx="17371429" cy="164571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F51912F-4A8A-4CDF-9DCB-4F82203BE54A}"/>
              </a:ext>
            </a:extLst>
          </p:cNvPr>
          <p:cNvGrpSpPr/>
          <p:nvPr/>
        </p:nvGrpSpPr>
        <p:grpSpPr>
          <a:xfrm>
            <a:off x="2699590" y="5744722"/>
            <a:ext cx="6934200" cy="3218275"/>
            <a:chOff x="457200" y="3000962"/>
            <a:chExt cx="9831417" cy="4285075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14AE52D-6A50-4389-AFD4-646944952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3000962"/>
              <a:ext cx="9831417" cy="4285075"/>
            </a:xfrm>
            <a:prstGeom prst="rect">
              <a:avLst/>
            </a:prstGeom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DE3CCFB-0682-4845-871E-177589503740}"/>
                </a:ext>
              </a:extLst>
            </p:cNvPr>
            <p:cNvSpPr/>
            <p:nvPr/>
          </p:nvSpPr>
          <p:spPr>
            <a:xfrm>
              <a:off x="472440" y="3086100"/>
              <a:ext cx="9433560" cy="444342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F113433-A6C8-45CD-ADBC-4B3757CF95A9}"/>
                </a:ext>
              </a:extLst>
            </p:cNvPr>
            <p:cNvSpPr/>
            <p:nvPr/>
          </p:nvSpPr>
          <p:spPr>
            <a:xfrm>
              <a:off x="472440" y="4533899"/>
              <a:ext cx="9433560" cy="2222659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F9CBFB6-120A-4262-AC5E-6EC47CA84AAF}"/>
              </a:ext>
            </a:extLst>
          </p:cNvPr>
          <p:cNvGrpSpPr/>
          <p:nvPr/>
        </p:nvGrpSpPr>
        <p:grpSpPr>
          <a:xfrm>
            <a:off x="10820400" y="4919425"/>
            <a:ext cx="5943600" cy="4272634"/>
            <a:chOff x="10403824" y="1943100"/>
            <a:chExt cx="7875467" cy="5638800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8CF875F5-C540-4C17-BDD0-20C42377D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03824" y="1943100"/>
              <a:ext cx="7875467" cy="5638800"/>
            </a:xfrm>
            <a:prstGeom prst="rect">
              <a:avLst/>
            </a:prstGeom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47DC79F-E24F-4097-823F-4886EC58838D}"/>
                </a:ext>
              </a:extLst>
            </p:cNvPr>
            <p:cNvSpPr/>
            <p:nvPr/>
          </p:nvSpPr>
          <p:spPr>
            <a:xfrm>
              <a:off x="10403824" y="5359241"/>
              <a:ext cx="7807976" cy="2222659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5FBB0656-6FB4-4745-A578-703F2A9004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718" y="1050797"/>
            <a:ext cx="4102659" cy="309517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251ED75-E401-4D88-8CC3-B814562BC9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216611"/>
            <a:ext cx="9067800" cy="4368259"/>
          </a:xfrm>
          <a:prstGeom prst="rect">
            <a:avLst/>
          </a:prstGeom>
        </p:spPr>
      </p:pic>
      <p:grpSp>
        <p:nvGrpSpPr>
          <p:cNvPr id="46" name="그룹 1008">
            <a:extLst>
              <a:ext uri="{FF2B5EF4-FFF2-40B4-BE49-F238E27FC236}">
                <a16:creationId xmlns:a16="http://schemas.microsoft.com/office/drawing/2014/main" id="{908521C8-3625-4CEC-9CCC-F2C80389EAF2}"/>
              </a:ext>
            </a:extLst>
          </p:cNvPr>
          <p:cNvGrpSpPr/>
          <p:nvPr/>
        </p:nvGrpSpPr>
        <p:grpSpPr>
          <a:xfrm>
            <a:off x="1823429" y="4507518"/>
            <a:ext cx="17371429" cy="164571"/>
            <a:chOff x="1790476" y="9460571"/>
            <a:chExt cx="17371429" cy="164571"/>
          </a:xfrm>
        </p:grpSpPr>
        <p:pic>
          <p:nvPicPr>
            <p:cNvPr id="47" name="Object 28">
              <a:extLst>
                <a:ext uri="{FF2B5EF4-FFF2-40B4-BE49-F238E27FC236}">
                  <a16:creationId xmlns:a16="http://schemas.microsoft.com/office/drawing/2014/main" id="{10F890AC-C97C-4B87-8543-F71E29FB0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90476" y="9460571"/>
              <a:ext cx="17371429" cy="164571"/>
            </a:xfrm>
            <a:prstGeom prst="rect">
              <a:avLst/>
            </a:prstGeom>
          </p:spPr>
        </p:pic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B9FFEF5-25AA-4EAE-BF2E-C385702B98B8}"/>
              </a:ext>
            </a:extLst>
          </p:cNvPr>
          <p:cNvSpPr/>
          <p:nvPr/>
        </p:nvSpPr>
        <p:spPr>
          <a:xfrm>
            <a:off x="4089244" y="3519902"/>
            <a:ext cx="2133601" cy="31960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14B4C82-B705-4A1A-9615-FB6DFFE64188}"/>
              </a:ext>
            </a:extLst>
          </p:cNvPr>
          <p:cNvSpPr/>
          <p:nvPr/>
        </p:nvSpPr>
        <p:spPr>
          <a:xfrm>
            <a:off x="8475619" y="8537794"/>
            <a:ext cx="914400" cy="44072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75E6FE8-AAE4-469F-9B2C-3E42CBA8D70E}"/>
              </a:ext>
            </a:extLst>
          </p:cNvPr>
          <p:cNvCxnSpPr>
            <a:cxnSpLocks/>
          </p:cNvCxnSpPr>
          <p:nvPr/>
        </p:nvCxnSpPr>
        <p:spPr>
          <a:xfrm>
            <a:off x="6431506" y="3679702"/>
            <a:ext cx="1760397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03FE7EF-CEC2-4D05-88E3-BDC55BC3E639}"/>
              </a:ext>
            </a:extLst>
          </p:cNvPr>
          <p:cNvSpPr/>
          <p:nvPr/>
        </p:nvSpPr>
        <p:spPr>
          <a:xfrm>
            <a:off x="8506010" y="186317"/>
            <a:ext cx="9067800" cy="430566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A353851-60F4-4B31-B294-151D62C5D314}"/>
              </a:ext>
            </a:extLst>
          </p:cNvPr>
          <p:cNvSpPr/>
          <p:nvPr/>
        </p:nvSpPr>
        <p:spPr>
          <a:xfrm>
            <a:off x="10668000" y="4781925"/>
            <a:ext cx="6172200" cy="4579219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22F46231-53C8-4346-ADDE-AE0CAABBC0D5}"/>
              </a:ext>
            </a:extLst>
          </p:cNvPr>
          <p:cNvCxnSpPr>
            <a:cxnSpLocks/>
          </p:cNvCxnSpPr>
          <p:nvPr/>
        </p:nvCxnSpPr>
        <p:spPr>
          <a:xfrm>
            <a:off x="9532449" y="8744576"/>
            <a:ext cx="1010539" cy="740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bject 31">
            <a:extLst>
              <a:ext uri="{FF2B5EF4-FFF2-40B4-BE49-F238E27FC236}">
                <a16:creationId xmlns:a16="http://schemas.microsoft.com/office/drawing/2014/main" id="{78B0B0B7-AB26-461C-A40F-C56F7364ECA5}"/>
              </a:ext>
            </a:extLst>
          </p:cNvPr>
          <p:cNvSpPr txBox="1"/>
          <p:nvPr/>
        </p:nvSpPr>
        <p:spPr>
          <a:xfrm>
            <a:off x="1919313" y="4812921"/>
            <a:ext cx="2160689" cy="365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b="1"/>
              <a:t>게시판 기능</a:t>
            </a:r>
            <a:endParaRPr lang="en-US" sz="2800" b="1" dirty="0"/>
          </a:p>
        </p:txBody>
      </p:sp>
      <p:sp>
        <p:nvSpPr>
          <p:cNvPr id="57" name="Object 31">
            <a:extLst>
              <a:ext uri="{FF2B5EF4-FFF2-40B4-BE49-F238E27FC236}">
                <a16:creationId xmlns:a16="http://schemas.microsoft.com/office/drawing/2014/main" id="{ECBCC21A-9B14-4851-ABF0-2982191DA32D}"/>
              </a:ext>
            </a:extLst>
          </p:cNvPr>
          <p:cNvSpPr txBox="1"/>
          <p:nvPr/>
        </p:nvSpPr>
        <p:spPr>
          <a:xfrm>
            <a:off x="1524000" y="129595"/>
            <a:ext cx="4546445" cy="365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b="1"/>
              <a:t>로그인 및 회원 가입 기능 </a:t>
            </a:r>
            <a:endParaRPr lang="en-US" sz="2800" b="1" dirty="0"/>
          </a:p>
        </p:txBody>
      </p:sp>
      <p:sp>
        <p:nvSpPr>
          <p:cNvPr id="58" name="Object 31">
            <a:extLst>
              <a:ext uri="{FF2B5EF4-FFF2-40B4-BE49-F238E27FC236}">
                <a16:creationId xmlns:a16="http://schemas.microsoft.com/office/drawing/2014/main" id="{928C2EC7-157C-4AC8-B40D-2A42F222FAEE}"/>
              </a:ext>
            </a:extLst>
          </p:cNvPr>
          <p:cNvSpPr txBox="1"/>
          <p:nvPr/>
        </p:nvSpPr>
        <p:spPr>
          <a:xfrm>
            <a:off x="5973026" y="9654595"/>
            <a:ext cx="6781800" cy="365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b="1">
                <a:solidFill>
                  <a:srgbClr val="595959"/>
                </a:solidFill>
                <a:latin typeface="에스코어 드림 4 Regular" pitchFamily="34" charset="0"/>
                <a:cs typeface="에스코어 드림 4 Regular" pitchFamily="34" charset="0"/>
              </a:rPr>
              <a:t>프로젝트 구현 </a:t>
            </a:r>
            <a:r>
              <a:rPr lang="en-US" altLang="ko-KR" sz="2800" b="1">
                <a:solidFill>
                  <a:srgbClr val="595959"/>
                </a:solidFill>
                <a:latin typeface="에스코어 드림 4 Regular" pitchFamily="34" charset="0"/>
                <a:cs typeface="에스코어 드림 4 Regular" pitchFamily="34" charset="0"/>
              </a:rPr>
              <a:t>-</a:t>
            </a:r>
            <a:r>
              <a:rPr lang="ko-KR" altLang="en-US" sz="2800" b="1">
                <a:solidFill>
                  <a:srgbClr val="595959"/>
                </a:solidFill>
                <a:latin typeface="에스코어 드림 4 Regular" pitchFamily="34" charset="0"/>
                <a:cs typeface="에스코어 드림 4 Regular" pitchFamily="34" charset="0"/>
              </a:rPr>
              <a:t>로그인 기능 </a:t>
            </a:r>
            <a:r>
              <a:rPr lang="en-US" altLang="ko-KR" sz="2800" b="1">
                <a:solidFill>
                  <a:srgbClr val="595959"/>
                </a:solidFill>
                <a:latin typeface="에스코어 드림 4 Regular" pitchFamily="34" charset="0"/>
                <a:cs typeface="에스코어 드림 4 Regular" pitchFamily="34" charset="0"/>
              </a:rPr>
              <a:t>/ </a:t>
            </a:r>
            <a:r>
              <a:rPr lang="ko-KR" altLang="en-US" sz="2800" b="1">
                <a:solidFill>
                  <a:srgbClr val="595959"/>
                </a:solidFill>
                <a:latin typeface="에스코어 드림 4 Regular" pitchFamily="34" charset="0"/>
                <a:cs typeface="에스코어 드림 4 Regular" pitchFamily="34" charset="0"/>
              </a:rPr>
              <a:t>게시판 기능</a:t>
            </a:r>
            <a:endParaRPr lang="en-US" sz="28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514777B-8E43-4B47-9FD4-08FF8A41004F}"/>
              </a:ext>
            </a:extLst>
          </p:cNvPr>
          <p:cNvSpPr txBox="1"/>
          <p:nvPr/>
        </p:nvSpPr>
        <p:spPr>
          <a:xfrm>
            <a:off x="9691094" y="579111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accent3"/>
                </a:solidFill>
              </a:rPr>
              <a:t>메뉴바</a:t>
            </a: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7C94F76-07EA-4D83-B278-65C7B68EE9EC}"/>
              </a:ext>
            </a:extLst>
          </p:cNvPr>
          <p:cNvCxnSpPr>
            <a:cxnSpLocks/>
          </p:cNvCxnSpPr>
          <p:nvPr/>
        </p:nvCxnSpPr>
        <p:spPr>
          <a:xfrm flipH="1">
            <a:off x="9380748" y="5968151"/>
            <a:ext cx="358198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8848330-9C0C-4CE1-96F7-3374F54D19F4}"/>
              </a:ext>
            </a:extLst>
          </p:cNvPr>
          <p:cNvSpPr txBox="1"/>
          <p:nvPr/>
        </p:nvSpPr>
        <p:spPr>
          <a:xfrm>
            <a:off x="4104000" y="897716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accent5"/>
                </a:solidFill>
              </a:rPr>
              <a:t>게시글 정보</a:t>
            </a: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31DC0CB2-E352-41A3-8B4D-62F97FD7D891}"/>
              </a:ext>
            </a:extLst>
          </p:cNvPr>
          <p:cNvCxnSpPr>
            <a:cxnSpLocks/>
          </p:cNvCxnSpPr>
          <p:nvPr/>
        </p:nvCxnSpPr>
        <p:spPr>
          <a:xfrm flipV="1">
            <a:off x="4896001" y="8590165"/>
            <a:ext cx="0" cy="38524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F563413-163E-4454-8393-BEADBFFF247D}"/>
              </a:ext>
            </a:extLst>
          </p:cNvPr>
          <p:cNvSpPr txBox="1"/>
          <p:nvPr/>
        </p:nvSpPr>
        <p:spPr>
          <a:xfrm>
            <a:off x="17033409" y="788499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accent1"/>
                </a:solidFill>
              </a:rPr>
              <a:t>댓글 달기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8094BDBA-42FF-4686-85BD-C542CF16113A}"/>
              </a:ext>
            </a:extLst>
          </p:cNvPr>
          <p:cNvCxnSpPr>
            <a:cxnSpLocks/>
          </p:cNvCxnSpPr>
          <p:nvPr/>
        </p:nvCxnSpPr>
        <p:spPr>
          <a:xfrm flipH="1">
            <a:off x="16723063" y="8062024"/>
            <a:ext cx="35819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DC83D57-3F31-48B9-A941-9E06A7772FE8}"/>
              </a:ext>
            </a:extLst>
          </p:cNvPr>
          <p:cNvSpPr txBox="1"/>
          <p:nvPr/>
        </p:nvSpPr>
        <p:spPr>
          <a:xfrm>
            <a:off x="17000752" y="633222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accent4">
                    <a:lumMod val="60000"/>
                    <a:lumOff val="40000"/>
                  </a:schemeClr>
                </a:solidFill>
              </a:rPr>
              <a:t>댓글 정보</a:t>
            </a: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9AA2720-A1BC-4F33-BE07-EE43BCB1657F}"/>
              </a:ext>
            </a:extLst>
          </p:cNvPr>
          <p:cNvCxnSpPr>
            <a:cxnSpLocks/>
          </p:cNvCxnSpPr>
          <p:nvPr/>
        </p:nvCxnSpPr>
        <p:spPr>
          <a:xfrm flipH="1">
            <a:off x="16690406" y="6509259"/>
            <a:ext cx="358198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47314E8-4A29-458C-93BE-69E56A9C16B9}"/>
              </a:ext>
            </a:extLst>
          </p:cNvPr>
          <p:cNvSpPr/>
          <p:nvPr/>
        </p:nvSpPr>
        <p:spPr>
          <a:xfrm>
            <a:off x="10909435" y="6142384"/>
            <a:ext cx="5780971" cy="726661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D0AB7A1-883C-4B60-BFD5-3B6D61D8A693}"/>
              </a:ext>
            </a:extLst>
          </p:cNvPr>
          <p:cNvSpPr txBox="1"/>
          <p:nvPr/>
        </p:nvSpPr>
        <p:spPr>
          <a:xfrm>
            <a:off x="6696000" y="3229758"/>
            <a:ext cx="141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accent6"/>
                </a:solidFill>
              </a:rPr>
              <a:t>회원 가입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198E1E2-1BA3-4AA8-B14A-82B86189CFF6}"/>
              </a:ext>
            </a:extLst>
          </p:cNvPr>
          <p:cNvSpPr txBox="1"/>
          <p:nvPr/>
        </p:nvSpPr>
        <p:spPr>
          <a:xfrm>
            <a:off x="9741926" y="8282146"/>
            <a:ext cx="141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accent6"/>
                </a:solidFill>
              </a:rPr>
              <a:t>댓글</a:t>
            </a:r>
          </a:p>
        </p:txBody>
      </p:sp>
    </p:spTree>
    <p:extLst>
      <p:ext uri="{BB962C8B-B14F-4D97-AF65-F5344CB8AC3E}">
        <p14:creationId xmlns:p14="http://schemas.microsoft.com/office/powerpoint/2010/main" val="535586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851915" y="8420100"/>
            <a:ext cx="1084656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15</a:t>
            </a:r>
            <a:endParaRPr 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968406" y="547518"/>
            <a:ext cx="742705" cy="122276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+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353056" y="2071355"/>
            <a:ext cx="4598987" cy="46472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900" dirty="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rPr>
              <a:t>04</a:t>
            </a:r>
            <a:endParaRPr lang="en-US" sz="169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53056" y="5437613"/>
            <a:ext cx="13886159" cy="18922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300" dirty="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rPr>
              <a:t>결론</a:t>
            </a:r>
            <a:endParaRPr 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0195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709BEA9-5F20-4DF8-8FD2-83CD0EC41C4C}"/>
              </a:ext>
            </a:extLst>
          </p:cNvPr>
          <p:cNvSpPr/>
          <p:nvPr/>
        </p:nvSpPr>
        <p:spPr>
          <a:xfrm>
            <a:off x="4592381" y="1058423"/>
            <a:ext cx="12725400" cy="909319"/>
          </a:xfrm>
          <a:prstGeom prst="roundRect">
            <a:avLst>
              <a:gd name="adj" fmla="val 9134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커뮤니티와 숙소 및 여행지 관련 정보를 연결하여 기능을 확장하지 못한 아쉬움</a:t>
            </a:r>
            <a:endParaRPr lang="en-US" altLang="ko-KR" sz="28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5F3E9529-10FB-4D99-AA71-BC48FF481FDC}"/>
              </a:ext>
            </a:extLst>
          </p:cNvPr>
          <p:cNvSpPr txBox="1"/>
          <p:nvPr/>
        </p:nvSpPr>
        <p:spPr>
          <a:xfrm>
            <a:off x="302646" y="1233282"/>
            <a:ext cx="962963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12롯데마트드림Medium" panose="02020603020101020101" pitchFamily="18" charset="-127"/>
              </a:rPr>
              <a:t>16</a:t>
            </a:r>
            <a:endParaRPr lang="en-US" dirty="0"/>
          </a:p>
        </p:txBody>
      </p:sp>
      <p:grpSp>
        <p:nvGrpSpPr>
          <p:cNvPr id="12" name="그룹 1001">
            <a:extLst>
              <a:ext uri="{FF2B5EF4-FFF2-40B4-BE49-F238E27FC236}">
                <a16:creationId xmlns:a16="http://schemas.microsoft.com/office/drawing/2014/main" id="{E385C2F8-F442-4412-919F-57E5B781DD1C}"/>
              </a:ext>
            </a:extLst>
          </p:cNvPr>
          <p:cNvGrpSpPr/>
          <p:nvPr/>
        </p:nvGrpSpPr>
        <p:grpSpPr>
          <a:xfrm>
            <a:off x="-2325397" y="5256910"/>
            <a:ext cx="6219048" cy="124275"/>
            <a:chOff x="-2186011" y="5256910"/>
            <a:chExt cx="6219048" cy="124275"/>
          </a:xfrm>
        </p:grpSpPr>
        <p:pic>
          <p:nvPicPr>
            <p:cNvPr id="13" name="Object 3">
              <a:extLst>
                <a:ext uri="{FF2B5EF4-FFF2-40B4-BE49-F238E27FC236}">
                  <a16:creationId xmlns:a16="http://schemas.microsoft.com/office/drawing/2014/main" id="{75B56232-FA15-4F85-8FFB-D01CF431C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2186011" y="5256910"/>
              <a:ext cx="6219048" cy="124275"/>
            </a:xfrm>
            <a:prstGeom prst="rect">
              <a:avLst/>
            </a:prstGeom>
          </p:spPr>
        </p:pic>
      </p:grpSp>
      <p:grpSp>
        <p:nvGrpSpPr>
          <p:cNvPr id="14" name="그룹 1003">
            <a:extLst>
              <a:ext uri="{FF2B5EF4-FFF2-40B4-BE49-F238E27FC236}">
                <a16:creationId xmlns:a16="http://schemas.microsoft.com/office/drawing/2014/main" id="{E9C54E26-6AF9-46EC-8158-7AF250DC02C2}"/>
              </a:ext>
            </a:extLst>
          </p:cNvPr>
          <p:cNvGrpSpPr/>
          <p:nvPr/>
        </p:nvGrpSpPr>
        <p:grpSpPr>
          <a:xfrm>
            <a:off x="-361905" y="9460571"/>
            <a:ext cx="19009524" cy="164571"/>
            <a:chOff x="-361905" y="9460571"/>
            <a:chExt cx="19009524" cy="164571"/>
          </a:xfrm>
        </p:grpSpPr>
        <p:pic>
          <p:nvPicPr>
            <p:cNvPr id="15" name="Object 9">
              <a:extLst>
                <a:ext uri="{FF2B5EF4-FFF2-40B4-BE49-F238E27FC236}">
                  <a16:creationId xmlns:a16="http://schemas.microsoft.com/office/drawing/2014/main" id="{211A01BD-F3C8-4CD2-897D-F988FA549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61905" y="9460571"/>
              <a:ext cx="19009524" cy="164571"/>
            </a:xfrm>
            <a:prstGeom prst="rect">
              <a:avLst/>
            </a:prstGeom>
          </p:spPr>
        </p:pic>
      </p:grp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40B401E-590E-48A0-BFC2-008BAA5C61AC}"/>
              </a:ext>
            </a:extLst>
          </p:cNvPr>
          <p:cNvSpPr/>
          <p:nvPr/>
        </p:nvSpPr>
        <p:spPr>
          <a:xfrm>
            <a:off x="1828800" y="1058423"/>
            <a:ext cx="2572514" cy="909319"/>
          </a:xfrm>
          <a:prstGeom prst="roundRect">
            <a:avLst>
              <a:gd name="adj" fmla="val 13964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아쉬운 점</a:t>
            </a:r>
            <a:endParaRPr lang="en-US" altLang="ko-KR" sz="3200" dirty="0">
              <a:solidFill>
                <a:schemeClr val="bg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AEA23E6-6B0F-4B46-AD06-03745D5E2869}"/>
              </a:ext>
            </a:extLst>
          </p:cNvPr>
          <p:cNvSpPr/>
          <p:nvPr/>
        </p:nvSpPr>
        <p:spPr>
          <a:xfrm>
            <a:off x="1828800" y="2310521"/>
            <a:ext cx="2572514" cy="3291592"/>
          </a:xfrm>
          <a:prstGeom prst="roundRect">
            <a:avLst>
              <a:gd name="adj" fmla="val 5411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추후 </a:t>
            </a:r>
            <a:endParaRPr lang="en-US" altLang="ko-KR" sz="3200" dirty="0">
              <a:solidFill>
                <a:schemeClr val="bg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개선 사항</a:t>
            </a:r>
            <a:endParaRPr lang="en-US" altLang="ko-KR" sz="3200" dirty="0">
              <a:solidFill>
                <a:schemeClr val="bg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ACD24CE-C7F6-440C-8D58-77F1D0DB6B3E}"/>
              </a:ext>
            </a:extLst>
          </p:cNvPr>
          <p:cNvSpPr/>
          <p:nvPr/>
        </p:nvSpPr>
        <p:spPr>
          <a:xfrm>
            <a:off x="4592381" y="2310521"/>
            <a:ext cx="12725400" cy="3291592"/>
          </a:xfrm>
          <a:prstGeom prst="roundRect">
            <a:avLst>
              <a:gd name="adj" fmla="val 2942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lvl="1" indent="-457200" latinLnBrk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커뮤니티를 통해 여행 관련 정보 공유 및 여행 동행자 모집하는 등 기능 확장</a:t>
            </a:r>
            <a:endParaRPr lang="en-US" altLang="ko-KR" sz="28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914400" lvl="1" indent="-457200" latinLnBrk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사용자가 선호하는 숙소 유형에 따라 숙소 추천 기능 제공</a:t>
            </a:r>
            <a:endParaRPr lang="en-US" altLang="ko-KR" sz="28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914400" lvl="1" indent="-457200" latinLnBrk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여행지 주변 정보 제공</a:t>
            </a:r>
            <a:endParaRPr lang="en-US" altLang="ko-KR" sz="28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914400" lvl="1" indent="-457200" latinLnBrk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로그인 시 관심 숙소</a:t>
            </a:r>
            <a:r>
              <a:rPr lang="en-US" altLang="ko-KR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저장 및 목록 확인 기능 추가</a:t>
            </a:r>
            <a:endParaRPr lang="en-US" altLang="ko-KR" sz="28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E512BDE-1F6D-4FCE-BA65-634DE57229FE}"/>
              </a:ext>
            </a:extLst>
          </p:cNvPr>
          <p:cNvSpPr/>
          <p:nvPr/>
        </p:nvSpPr>
        <p:spPr>
          <a:xfrm>
            <a:off x="1828800" y="5927198"/>
            <a:ext cx="2572514" cy="2864158"/>
          </a:xfrm>
          <a:prstGeom prst="roundRect">
            <a:avLst>
              <a:gd name="adj" fmla="val 5411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소감</a:t>
            </a:r>
            <a:endParaRPr lang="en-US" altLang="ko-KR" sz="3200" dirty="0">
              <a:solidFill>
                <a:schemeClr val="bg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A2D2E68-49BE-42A1-B0CF-6651AB8F0FD9}"/>
              </a:ext>
            </a:extLst>
          </p:cNvPr>
          <p:cNvSpPr/>
          <p:nvPr/>
        </p:nvSpPr>
        <p:spPr>
          <a:xfrm>
            <a:off x="4592381" y="5936720"/>
            <a:ext cx="12725400" cy="2854636"/>
          </a:xfrm>
          <a:prstGeom prst="roundRect">
            <a:avLst>
              <a:gd name="adj" fmla="val 2942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lvl="1" indent="-457200" latinLnBrk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GIT/GITHUB </a:t>
            </a:r>
            <a:r>
              <a:rPr lang="ko-KR" altLang="en-US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을 활용하여</a:t>
            </a:r>
            <a:r>
              <a:rPr lang="en-US" altLang="ko-KR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보다 더 효율적으로 프로젝트를 관리해 볼 수 있었음</a:t>
            </a:r>
            <a:endParaRPr lang="en-US" altLang="ko-KR" sz="28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914400" lvl="1" indent="-457200" latinLnBrk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프로젝트 진행 중 다양한 오류를</a:t>
            </a:r>
            <a:r>
              <a:rPr lang="en-US" altLang="ko-KR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경험함으로써 해결 역량을 기를 수 있었음</a:t>
            </a:r>
            <a:endParaRPr lang="en-US" altLang="ko-KR" sz="28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6232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267342" y="4988902"/>
            <a:ext cx="11756130" cy="165181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7200" dirty="0" err="1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rPr>
              <a:t>발표</a:t>
            </a:r>
            <a:r>
              <a:rPr lang="ko-KR" altLang="en-US" sz="7200" dirty="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rPr>
              <a:t>를</a:t>
            </a:r>
            <a:r>
              <a:rPr lang="en-US" sz="7200" dirty="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rPr>
              <a:t> 들어주셔서</a:t>
            </a:r>
            <a:endParaRPr 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6914053" y="8346932"/>
            <a:ext cx="1084656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17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6968406" y="547518"/>
            <a:ext cx="742705" cy="122276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+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200675" y="6158880"/>
            <a:ext cx="16113273" cy="310359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3600" dirty="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rPr>
              <a:t>감사합니다 :)</a:t>
            </a:r>
            <a:endParaRPr 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406862" y="9479619"/>
            <a:ext cx="16883053" cy="164571"/>
            <a:chOff x="-406862" y="9479619"/>
            <a:chExt cx="16883053" cy="164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06862" y="9479619"/>
              <a:ext cx="16883053" cy="164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54819" y="9415145"/>
            <a:ext cx="13133181" cy="164571"/>
            <a:chOff x="5514438" y="9460571"/>
            <a:chExt cx="13133181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5514438" y="9460571"/>
              <a:ext cx="13133181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70710" y="-96"/>
            <a:ext cx="4325290" cy="10287096"/>
            <a:chOff x="1811618" y="-228571"/>
            <a:chExt cx="6605648" cy="110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1618" y="-228571"/>
              <a:ext cx="6605648" cy="1100952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36752" y="8420100"/>
            <a:ext cx="1084656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4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02</a:t>
            </a:r>
            <a:endParaRPr lang="en-US" sz="2400" dirty="0"/>
          </a:p>
        </p:txBody>
      </p:sp>
      <p:sp>
        <p:nvSpPr>
          <p:cNvPr id="9" name="Object 9"/>
          <p:cNvSpPr txBox="1"/>
          <p:nvPr/>
        </p:nvSpPr>
        <p:spPr>
          <a:xfrm>
            <a:off x="7972704" y="485254"/>
            <a:ext cx="3048000" cy="177533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8000" dirty="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rPr>
              <a:t>목차</a:t>
            </a:r>
            <a:endParaRPr lang="en-US" sz="14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72704" y="2769824"/>
            <a:ext cx="1036447" cy="98505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4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01</a:t>
            </a:r>
            <a:endParaRPr lang="en-US" sz="1400" dirty="0"/>
          </a:p>
        </p:txBody>
      </p:sp>
      <p:sp>
        <p:nvSpPr>
          <p:cNvPr id="11" name="Object 11"/>
          <p:cNvSpPr txBox="1"/>
          <p:nvPr/>
        </p:nvSpPr>
        <p:spPr>
          <a:xfrm>
            <a:off x="9075047" y="2903765"/>
            <a:ext cx="6149004" cy="639535"/>
          </a:xfrm>
          <a:prstGeom prst="rect">
            <a:avLst/>
          </a:prstGeom>
          <a:noFill/>
        </p:spPr>
        <p:txBody>
          <a:bodyPr wrap="square" rtlCol="0"/>
          <a:lstStyle>
            <a:defPPr>
              <a:defRPr lang="en-US"/>
            </a:defPPr>
            <a:lvl1pPr>
              <a:spcBef>
                <a:spcPts val="900"/>
              </a:spcBef>
              <a:defRPr sz="2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defRPr>
            </a:lvl1pPr>
          </a:lstStyle>
          <a:p>
            <a:r>
              <a:rPr lang="ko-KR" altLang="en-US" sz="3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프로젝트 배경 및 팀 소개</a:t>
            </a:r>
            <a:endParaRPr lang="en-US" sz="3600" dirty="0"/>
          </a:p>
        </p:txBody>
      </p:sp>
      <p:sp>
        <p:nvSpPr>
          <p:cNvPr id="13" name="Object 13"/>
          <p:cNvSpPr txBox="1"/>
          <p:nvPr/>
        </p:nvSpPr>
        <p:spPr>
          <a:xfrm>
            <a:off x="7972704" y="4296902"/>
            <a:ext cx="1036448" cy="6792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4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02</a:t>
            </a:r>
            <a:endParaRPr lang="en-US" sz="1400" dirty="0"/>
          </a:p>
        </p:txBody>
      </p:sp>
      <p:sp>
        <p:nvSpPr>
          <p:cNvPr id="22" name="Object 22"/>
          <p:cNvSpPr txBox="1"/>
          <p:nvPr/>
        </p:nvSpPr>
        <p:spPr>
          <a:xfrm>
            <a:off x="496938" y="547518"/>
            <a:ext cx="742705" cy="122276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+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-538608" y="6536733"/>
            <a:ext cx="2813796" cy="124275"/>
            <a:chOff x="-483385" y="6567674"/>
            <a:chExt cx="2813796" cy="12427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25" name="Object 10">
            <a:extLst>
              <a:ext uri="{FF2B5EF4-FFF2-40B4-BE49-F238E27FC236}">
                <a16:creationId xmlns:a16="http://schemas.microsoft.com/office/drawing/2014/main" id="{DB089AA9-A5F6-40DB-A45A-604176CDDA98}"/>
              </a:ext>
            </a:extLst>
          </p:cNvPr>
          <p:cNvSpPr txBox="1"/>
          <p:nvPr/>
        </p:nvSpPr>
        <p:spPr>
          <a:xfrm>
            <a:off x="7972704" y="5954137"/>
            <a:ext cx="1036448" cy="120391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4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03</a:t>
            </a:r>
            <a:endParaRPr lang="en-US" sz="1400" dirty="0"/>
          </a:p>
        </p:txBody>
      </p:sp>
      <p:sp>
        <p:nvSpPr>
          <p:cNvPr id="27" name="Object 11">
            <a:extLst>
              <a:ext uri="{FF2B5EF4-FFF2-40B4-BE49-F238E27FC236}">
                <a16:creationId xmlns:a16="http://schemas.microsoft.com/office/drawing/2014/main" id="{D80C26F3-384F-44FF-8265-02A53BBBA134}"/>
              </a:ext>
            </a:extLst>
          </p:cNvPr>
          <p:cNvSpPr txBox="1"/>
          <p:nvPr/>
        </p:nvSpPr>
        <p:spPr>
          <a:xfrm>
            <a:off x="9073773" y="4430002"/>
            <a:ext cx="4693239" cy="639535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spcBef>
                <a:spcPts val="900"/>
              </a:spcBef>
            </a:pPr>
            <a:r>
              <a:rPr lang="ko-KR" altLang="en-US" sz="3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Arial" pitchFamily="34" charset="0"/>
              </a:rPr>
              <a:t>프로젝트 설계</a:t>
            </a:r>
          </a:p>
        </p:txBody>
      </p:sp>
      <p:sp>
        <p:nvSpPr>
          <p:cNvPr id="28" name="Object 13">
            <a:extLst>
              <a:ext uri="{FF2B5EF4-FFF2-40B4-BE49-F238E27FC236}">
                <a16:creationId xmlns:a16="http://schemas.microsoft.com/office/drawing/2014/main" id="{70A67E42-E9A2-4CE3-9914-250F93F91CD8}"/>
              </a:ext>
            </a:extLst>
          </p:cNvPr>
          <p:cNvSpPr txBox="1"/>
          <p:nvPr/>
        </p:nvSpPr>
        <p:spPr>
          <a:xfrm>
            <a:off x="7972705" y="7559575"/>
            <a:ext cx="1383947" cy="138540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4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04</a:t>
            </a:r>
            <a:endParaRPr lang="en-US" sz="1400" dirty="0"/>
          </a:p>
        </p:txBody>
      </p:sp>
      <p:sp>
        <p:nvSpPr>
          <p:cNvPr id="29" name="Object 14">
            <a:extLst>
              <a:ext uri="{FF2B5EF4-FFF2-40B4-BE49-F238E27FC236}">
                <a16:creationId xmlns:a16="http://schemas.microsoft.com/office/drawing/2014/main" id="{2C171D5F-CA90-4DBC-A8F9-BC490E22F0C4}"/>
              </a:ext>
            </a:extLst>
          </p:cNvPr>
          <p:cNvSpPr txBox="1"/>
          <p:nvPr/>
        </p:nvSpPr>
        <p:spPr>
          <a:xfrm>
            <a:off x="9009151" y="6035660"/>
            <a:ext cx="4693239" cy="639535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spcBef>
                <a:spcPts val="900"/>
              </a:spcBef>
            </a:pPr>
            <a:r>
              <a:rPr lang="ko-KR" altLang="en-US" sz="3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Arial" pitchFamily="34" charset="0"/>
              </a:rPr>
              <a:t>프로젝트 구현 및 결과</a:t>
            </a:r>
          </a:p>
        </p:txBody>
      </p:sp>
      <p:sp>
        <p:nvSpPr>
          <p:cNvPr id="30" name="Object 14">
            <a:extLst>
              <a:ext uri="{FF2B5EF4-FFF2-40B4-BE49-F238E27FC236}">
                <a16:creationId xmlns:a16="http://schemas.microsoft.com/office/drawing/2014/main" id="{BB8387FF-E34D-4B51-BCF3-03AE48110232}"/>
              </a:ext>
            </a:extLst>
          </p:cNvPr>
          <p:cNvSpPr txBox="1"/>
          <p:nvPr/>
        </p:nvSpPr>
        <p:spPr>
          <a:xfrm>
            <a:off x="9009151" y="7695583"/>
            <a:ext cx="4693239" cy="639535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spcBef>
                <a:spcPts val="900"/>
              </a:spcBef>
            </a:pPr>
            <a:r>
              <a:rPr lang="ko-KR" altLang="en-US" sz="3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Arial" pitchFamily="34" charset="0"/>
              </a:rPr>
              <a:t>결론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921939" y="8420100"/>
            <a:ext cx="1084656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rPr>
              <a:t>03</a:t>
            </a:r>
            <a:endParaRPr 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968406" y="547518"/>
            <a:ext cx="742705" cy="122276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+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353056" y="2071355"/>
            <a:ext cx="4598987" cy="46472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900" dirty="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rPr>
              <a:t>01</a:t>
            </a:r>
            <a:endParaRPr lang="en-US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53056" y="5437613"/>
            <a:ext cx="13886159" cy="18922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300" dirty="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rPr>
              <a:t>프로젝트 배경 및 팀 소개</a:t>
            </a:r>
            <a:endParaRPr 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C745739-9D10-4029-9EFB-C629CF67F8C6}"/>
              </a:ext>
            </a:extLst>
          </p:cNvPr>
          <p:cNvSpPr/>
          <p:nvPr/>
        </p:nvSpPr>
        <p:spPr>
          <a:xfrm>
            <a:off x="1501108" y="2682527"/>
            <a:ext cx="9063353" cy="3125949"/>
          </a:xfrm>
          <a:prstGeom prst="roundRect">
            <a:avLst>
              <a:gd name="adj" fmla="val 9134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12롯데마트드림Bold" panose="02020603020101020101" pitchFamily="18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7297400" y="1409700"/>
            <a:ext cx="138653" cy="6804269"/>
            <a:chOff x="17394243" y="5222914"/>
            <a:chExt cx="124275" cy="28137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824399" y="8560122"/>
            <a:ext cx="1084656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04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551927" y="1676450"/>
            <a:ext cx="8819093" cy="1176936"/>
          </a:xfrm>
          <a:prstGeom prst="rect">
            <a:avLst/>
          </a:prstGeom>
          <a:noFill/>
        </p:spPr>
        <p:txBody>
          <a:bodyPr wrap="square" rtlCol="0"/>
          <a:lstStyle/>
          <a:p>
            <a:pPr latinLnBrk="1">
              <a:lnSpc>
                <a:spcPct val="150000"/>
              </a:lnSpc>
            </a:pPr>
            <a:r>
              <a:rPr lang="ko-KR" altLang="en-US" sz="36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팀원들의 공통 관심 사항</a:t>
            </a:r>
            <a:endParaRPr lang="en-US" altLang="ko-KR" sz="3600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968406" y="547518"/>
            <a:ext cx="742705" cy="122276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+</a:t>
            </a:r>
            <a:endParaRPr lang="en-US" dirty="0"/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61382661-5C93-4BE7-A14C-5D89FD8F9284}"/>
              </a:ext>
            </a:extLst>
          </p:cNvPr>
          <p:cNvSpPr txBox="1"/>
          <p:nvPr/>
        </p:nvSpPr>
        <p:spPr>
          <a:xfrm>
            <a:off x="755104" y="467205"/>
            <a:ext cx="10228059" cy="144105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5400" dirty="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rPr>
              <a:t>01. </a:t>
            </a:r>
            <a:r>
              <a:rPr lang="ko-KR" altLang="en-US" sz="5400" dirty="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rPr>
              <a:t>프로젝트 배경</a:t>
            </a:r>
            <a:endParaRPr lang="en-US" sz="54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15" name="Picture 6" descr="Image result for airbnb 로고">
            <a:extLst>
              <a:ext uri="{FF2B5EF4-FFF2-40B4-BE49-F238E27FC236}">
                <a16:creationId xmlns:a16="http://schemas.microsoft.com/office/drawing/2014/main" id="{559240D8-BB86-43C7-A5FC-098599156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0618" y="2889954"/>
            <a:ext cx="2574904" cy="245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E7FA04EE-7462-46B7-9A4A-3163BA4BACFB}"/>
              </a:ext>
            </a:extLst>
          </p:cNvPr>
          <p:cNvSpPr/>
          <p:nvPr/>
        </p:nvSpPr>
        <p:spPr>
          <a:xfrm rot="5400000">
            <a:off x="8921366" y="5378719"/>
            <a:ext cx="750066" cy="2895599"/>
          </a:xfrm>
          <a:prstGeom prst="rightArrow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12롯데마트드림Bold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530510-B666-4C6D-8F4A-C920CF20CA39}"/>
              </a:ext>
            </a:extLst>
          </p:cNvPr>
          <p:cNvSpPr txBox="1"/>
          <p:nvPr/>
        </p:nvSpPr>
        <p:spPr>
          <a:xfrm>
            <a:off x="1780257" y="3017408"/>
            <a:ext cx="9144000" cy="2324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위치 정보 활용하여</a:t>
            </a:r>
            <a:r>
              <a:rPr lang="en-US" altLang="ko-KR" sz="3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3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지도 맵핑</a:t>
            </a:r>
            <a:endParaRPr lang="en-US" altLang="ko-KR" sz="3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571500" indent="-5715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이용자가 많은 사이트의 포맷 구현</a:t>
            </a:r>
            <a:endParaRPr lang="en-US" altLang="ko-KR" sz="3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latinLnBrk="1">
              <a:lnSpc>
                <a:spcPct val="150000"/>
              </a:lnSpc>
            </a:pPr>
            <a:r>
              <a:rPr lang="en-US" altLang="ko-KR" sz="3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(UI</a:t>
            </a:r>
            <a:r>
              <a:rPr lang="ko-KR" altLang="en-US" sz="3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구성</a:t>
            </a:r>
            <a:r>
              <a:rPr lang="en-US" altLang="ko-KR" sz="3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3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스타일</a:t>
            </a:r>
            <a:r>
              <a:rPr lang="en-US" altLang="ko-KR" sz="3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3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</a:t>
            </a:r>
            <a:r>
              <a:rPr lang="en-US" altLang="ko-KR" sz="3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3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기능 구성 등</a:t>
            </a:r>
            <a:r>
              <a:rPr lang="en-US" altLang="ko-KR" sz="3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7876613-BB2B-4E04-8AC1-9C09E40585D2}"/>
              </a:ext>
            </a:extLst>
          </p:cNvPr>
          <p:cNvSpPr/>
          <p:nvPr/>
        </p:nvSpPr>
        <p:spPr>
          <a:xfrm>
            <a:off x="1600200" y="7626413"/>
            <a:ext cx="14949142" cy="1867417"/>
          </a:xfrm>
          <a:prstGeom prst="roundRect">
            <a:avLst>
              <a:gd name="adj" fmla="val 9134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  <a:ea typeface="12롯데마트드림Bold" panose="02020603020101020101" pitchFamily="18" charset="-127"/>
              </a:rPr>
              <a:t> </a:t>
            </a:r>
            <a:r>
              <a:rPr lang="ko-KR" altLang="en-US" sz="4000" b="1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기존의 숙박 예약 사이트 </a:t>
            </a:r>
            <a:r>
              <a:rPr lang="en-US" altLang="ko-KR" sz="4000" b="1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+ </a:t>
            </a:r>
            <a:r>
              <a:rPr lang="ko-KR" altLang="en-US" sz="4000" b="1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커뮤니티 기능</a:t>
            </a:r>
            <a:endParaRPr lang="en-US" altLang="ko-KR" sz="4000" b="1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7" name="화살표: 갈매기형 수장 6">
            <a:extLst>
              <a:ext uri="{FF2B5EF4-FFF2-40B4-BE49-F238E27FC236}">
                <a16:creationId xmlns:a16="http://schemas.microsoft.com/office/drawing/2014/main" id="{317DE3D7-2277-43BC-9AEE-08D91DBF05F4}"/>
              </a:ext>
            </a:extLst>
          </p:cNvPr>
          <p:cNvSpPr/>
          <p:nvPr/>
        </p:nvSpPr>
        <p:spPr>
          <a:xfrm>
            <a:off x="11655610" y="3650640"/>
            <a:ext cx="903655" cy="934813"/>
          </a:xfrm>
          <a:prstGeom prst="chevron">
            <a:avLst>
              <a:gd name="adj" fmla="val 52353"/>
            </a:avLst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12롯데마트드림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FE84D23-18FB-4CEC-98A8-E576217A28D7}"/>
              </a:ext>
            </a:extLst>
          </p:cNvPr>
          <p:cNvSpPr/>
          <p:nvPr/>
        </p:nvSpPr>
        <p:spPr>
          <a:xfrm>
            <a:off x="609601" y="4367078"/>
            <a:ext cx="3945947" cy="1203208"/>
          </a:xfrm>
          <a:prstGeom prst="roundRect">
            <a:avLst>
              <a:gd name="adj" fmla="val 9134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3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숙소 검색 기능 구현</a:t>
            </a:r>
            <a:endParaRPr lang="en-US" altLang="ko-KR" sz="33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838095" y="9460571"/>
            <a:ext cx="13133181" cy="164571"/>
            <a:chOff x="-838095" y="9460571"/>
            <a:chExt cx="13133181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38095" y="9460571"/>
              <a:ext cx="13133181" cy="16457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2538765" y="9200008"/>
            <a:ext cx="1084656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05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518"/>
            <a:ext cx="742705" cy="122276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+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750549" y="669831"/>
            <a:ext cx="10228059" cy="1441058"/>
          </a:xfrm>
          <a:prstGeom prst="rect">
            <a:avLst/>
          </a:prstGeom>
          <a:noFill/>
        </p:spPr>
        <p:txBody>
          <a:bodyPr wrap="square" rtlCol="0"/>
          <a:lstStyle>
            <a:defPPr>
              <a:defRPr lang="en-US"/>
            </a:defPPr>
            <a:lvl1pPr algn="just">
              <a:defRPr sz="630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defRPr>
            </a:lvl1pPr>
          </a:lstStyle>
          <a:p>
            <a:r>
              <a:rPr lang="en-US" altLang="ko-KR" sz="5400" dirty="0"/>
              <a:t>01. </a:t>
            </a:r>
            <a:r>
              <a:rPr lang="ko-KR" altLang="en-US" sz="5400" dirty="0"/>
              <a:t>팀원 및 역할 소개</a:t>
            </a:r>
            <a:endParaRPr lang="en-US" sz="5400" dirty="0"/>
          </a:p>
        </p:txBody>
      </p:sp>
      <p:sp>
        <p:nvSpPr>
          <p:cNvPr id="17" name="Object 17"/>
          <p:cNvSpPr txBox="1"/>
          <p:nvPr/>
        </p:nvSpPr>
        <p:spPr>
          <a:xfrm>
            <a:off x="1524944" y="3216783"/>
            <a:ext cx="3215835" cy="7906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500" kern="0" spc="-100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카페24 당당해" pitchFamily="34" charset="0"/>
              </a:rPr>
              <a:t>안도현</a:t>
            </a:r>
            <a:endParaRPr lang="en-US" sz="55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61863C0-E0FB-4779-AE48-9AA92067D0AE}"/>
              </a:ext>
            </a:extLst>
          </p:cNvPr>
          <p:cNvSpPr/>
          <p:nvPr/>
        </p:nvSpPr>
        <p:spPr>
          <a:xfrm>
            <a:off x="609600" y="5929906"/>
            <a:ext cx="3945947" cy="1203208"/>
          </a:xfrm>
          <a:prstGeom prst="roundRect">
            <a:avLst>
              <a:gd name="adj" fmla="val 9134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3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지도 맵핑</a:t>
            </a:r>
            <a:endParaRPr lang="en-US" altLang="ko-KR" sz="33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F9E07E37-C6BB-4DC4-8318-B5D5154AE21A}"/>
              </a:ext>
            </a:extLst>
          </p:cNvPr>
          <p:cNvSpPr/>
          <p:nvPr/>
        </p:nvSpPr>
        <p:spPr>
          <a:xfrm>
            <a:off x="4949236" y="4367078"/>
            <a:ext cx="3945947" cy="1203208"/>
          </a:xfrm>
          <a:prstGeom prst="roundRect">
            <a:avLst>
              <a:gd name="adj" fmla="val 9134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3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게시글 작성 기능 구현</a:t>
            </a:r>
            <a:endParaRPr lang="en-US" altLang="ko-KR" sz="33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4" name="Object 17">
            <a:extLst>
              <a:ext uri="{FF2B5EF4-FFF2-40B4-BE49-F238E27FC236}">
                <a16:creationId xmlns:a16="http://schemas.microsoft.com/office/drawing/2014/main" id="{D8157F6F-C9D1-48E4-A63F-01D15B509400}"/>
              </a:ext>
            </a:extLst>
          </p:cNvPr>
          <p:cNvSpPr txBox="1"/>
          <p:nvPr/>
        </p:nvSpPr>
        <p:spPr>
          <a:xfrm>
            <a:off x="5864579" y="3216783"/>
            <a:ext cx="3215835" cy="7906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500" kern="0" spc="-100" dirty="0" err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카페24 당당해" pitchFamily="34" charset="0"/>
              </a:rPr>
              <a:t>노한수</a:t>
            </a:r>
            <a:endParaRPr lang="en-US" sz="55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9BB8EF5-5E0A-4B7A-8008-F1AF130EEB26}"/>
              </a:ext>
            </a:extLst>
          </p:cNvPr>
          <p:cNvSpPr/>
          <p:nvPr/>
        </p:nvSpPr>
        <p:spPr>
          <a:xfrm>
            <a:off x="4949235" y="5929906"/>
            <a:ext cx="3945947" cy="1203208"/>
          </a:xfrm>
          <a:prstGeom prst="roundRect">
            <a:avLst>
              <a:gd name="adj" fmla="val 9134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3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댓글 작성 기능 구현</a:t>
            </a:r>
            <a:endParaRPr lang="en-US" altLang="ko-KR" sz="33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FFEC999E-A0C0-4201-8CF6-3E3B7399BF92}"/>
              </a:ext>
            </a:extLst>
          </p:cNvPr>
          <p:cNvSpPr/>
          <p:nvPr/>
        </p:nvSpPr>
        <p:spPr>
          <a:xfrm>
            <a:off x="9283787" y="4367078"/>
            <a:ext cx="3945947" cy="1203208"/>
          </a:xfrm>
          <a:prstGeom prst="roundRect">
            <a:avLst>
              <a:gd name="adj" fmla="val 9134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3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 </a:t>
            </a:r>
            <a:r>
              <a:rPr lang="ko-KR" altLang="en-US" sz="3300" dirty="0" err="1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스크래핑</a:t>
            </a:r>
            <a:endParaRPr lang="en-US" altLang="ko-KR" sz="33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7" name="Object 17">
            <a:extLst>
              <a:ext uri="{FF2B5EF4-FFF2-40B4-BE49-F238E27FC236}">
                <a16:creationId xmlns:a16="http://schemas.microsoft.com/office/drawing/2014/main" id="{143220E4-86C2-4B61-8383-67F7B02A7B7F}"/>
              </a:ext>
            </a:extLst>
          </p:cNvPr>
          <p:cNvSpPr txBox="1"/>
          <p:nvPr/>
        </p:nvSpPr>
        <p:spPr>
          <a:xfrm>
            <a:off x="10199130" y="3216783"/>
            <a:ext cx="3215835" cy="7906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500" kern="0" spc="-100" dirty="0" err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카페24 당당해" pitchFamily="34" charset="0"/>
              </a:rPr>
              <a:t>송보미</a:t>
            </a:r>
            <a:endParaRPr lang="en-US" sz="55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2F599C42-4D33-4D80-B2A1-79C7F42AD08C}"/>
              </a:ext>
            </a:extLst>
          </p:cNvPr>
          <p:cNvSpPr/>
          <p:nvPr/>
        </p:nvSpPr>
        <p:spPr>
          <a:xfrm>
            <a:off x="9283786" y="5929906"/>
            <a:ext cx="3945947" cy="1203208"/>
          </a:xfrm>
          <a:prstGeom prst="roundRect">
            <a:avLst>
              <a:gd name="adj" fmla="val 9134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3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로그인</a:t>
            </a:r>
            <a:r>
              <a:rPr lang="en-US" altLang="ko-KR" sz="33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33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기능 구현</a:t>
            </a:r>
            <a:endParaRPr lang="en-US" altLang="ko-KR" sz="33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E481DE8-50A4-4181-B6EB-0B5E87986C56}"/>
              </a:ext>
            </a:extLst>
          </p:cNvPr>
          <p:cNvSpPr/>
          <p:nvPr/>
        </p:nvSpPr>
        <p:spPr>
          <a:xfrm>
            <a:off x="13623422" y="4367078"/>
            <a:ext cx="3945947" cy="1203208"/>
          </a:xfrm>
          <a:prstGeom prst="roundRect">
            <a:avLst>
              <a:gd name="adj" fmla="val 9134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3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메인 페이지 구현</a:t>
            </a:r>
            <a:endParaRPr lang="en-US" altLang="ko-KR" sz="33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0" name="Object 17">
            <a:extLst>
              <a:ext uri="{FF2B5EF4-FFF2-40B4-BE49-F238E27FC236}">
                <a16:creationId xmlns:a16="http://schemas.microsoft.com/office/drawing/2014/main" id="{3C8AE586-25C0-4C9C-9447-B042CF393035}"/>
              </a:ext>
            </a:extLst>
          </p:cNvPr>
          <p:cNvSpPr txBox="1"/>
          <p:nvPr/>
        </p:nvSpPr>
        <p:spPr>
          <a:xfrm>
            <a:off x="14538765" y="3216783"/>
            <a:ext cx="3215835" cy="7906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500" kern="0" spc="-100" dirty="0" err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카페24 당당해" pitchFamily="34" charset="0"/>
              </a:rPr>
              <a:t>최문선</a:t>
            </a:r>
            <a:endParaRPr lang="en-US" sz="55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9CE0F908-A119-421E-9A1D-8A2C6986DDCD}"/>
              </a:ext>
            </a:extLst>
          </p:cNvPr>
          <p:cNvSpPr/>
          <p:nvPr/>
        </p:nvSpPr>
        <p:spPr>
          <a:xfrm>
            <a:off x="13623421" y="5929906"/>
            <a:ext cx="3945947" cy="1203208"/>
          </a:xfrm>
          <a:prstGeom prst="roundRect">
            <a:avLst>
              <a:gd name="adj" fmla="val 9134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3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빠른 검색 기능 구현</a:t>
            </a:r>
            <a:endParaRPr lang="en-US" altLang="ko-KR" sz="33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38200" y="9791713"/>
            <a:ext cx="13133181" cy="164571"/>
            <a:chOff x="-838095" y="9460571"/>
            <a:chExt cx="13133181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38095" y="9460571"/>
              <a:ext cx="13133181" cy="16457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831272" y="744143"/>
            <a:ext cx="1084656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06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914400" y="511372"/>
            <a:ext cx="11734800" cy="1038556"/>
          </a:xfrm>
          <a:prstGeom prst="rect">
            <a:avLst/>
          </a:prstGeom>
          <a:noFill/>
        </p:spPr>
        <p:txBody>
          <a:bodyPr wrap="square" rtlCol="0"/>
          <a:lstStyle>
            <a:defPPr>
              <a:defRPr lang="en-US"/>
            </a:defPPr>
            <a:lvl1pPr algn="just">
              <a:defRPr sz="630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defRPr>
            </a:lvl1pPr>
          </a:lstStyle>
          <a:p>
            <a:r>
              <a:rPr lang="en-US" altLang="ko-KR" sz="5400" dirty="0"/>
              <a:t>01. </a:t>
            </a:r>
            <a:r>
              <a:rPr lang="ko-KR" altLang="en-US" sz="5400" dirty="0"/>
              <a:t>프로젝트 개발환경 및 진행 일정</a:t>
            </a:r>
            <a:endParaRPr lang="en-US" sz="5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01C78C-195B-4769-A08F-7AAEDEF313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"/>
          <a:stretch/>
        </p:blipFill>
        <p:spPr>
          <a:xfrm>
            <a:off x="3953540" y="5166347"/>
            <a:ext cx="12877732" cy="4376510"/>
          </a:xfrm>
          <a:prstGeom prst="rect">
            <a:avLst/>
          </a:prstGeom>
        </p:spPr>
      </p:pic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9A294DC6-8379-4D8B-BD10-01D70F4017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809176"/>
              </p:ext>
            </p:extLst>
          </p:nvPr>
        </p:nvGraphicFramePr>
        <p:xfrm>
          <a:off x="3953540" y="1959824"/>
          <a:ext cx="12868872" cy="28956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6104860">
                  <a:extLst>
                    <a:ext uri="{9D8B030D-6E8A-4147-A177-3AD203B41FA5}">
                      <a16:colId xmlns:a16="http://schemas.microsoft.com/office/drawing/2014/main" val="2670489064"/>
                    </a:ext>
                  </a:extLst>
                </a:gridCol>
                <a:gridCol w="6764012">
                  <a:extLst>
                    <a:ext uri="{9D8B030D-6E8A-4147-A177-3AD203B41FA5}">
                      <a16:colId xmlns:a16="http://schemas.microsoft.com/office/drawing/2014/main" val="3226072499"/>
                    </a:ext>
                  </a:extLst>
                </a:gridCol>
              </a:tblGrid>
              <a:tr h="5709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개발도구</a:t>
                      </a:r>
                    </a:p>
                  </a:txBody>
                  <a:tcPr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버전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349243"/>
                  </a:ext>
                </a:extLst>
              </a:tr>
              <a:tr h="5709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Windows</a:t>
                      </a:r>
                      <a:endParaRPr lang="ko-KR" altLang="en-US" sz="32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10</a:t>
                      </a:r>
                      <a:endParaRPr lang="ko-KR" altLang="en-US" sz="32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699537"/>
                  </a:ext>
                </a:extLst>
              </a:tr>
              <a:tr h="5709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Python</a:t>
                      </a:r>
                      <a:endParaRPr lang="ko-KR" altLang="en-US" sz="32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3.8.5</a:t>
                      </a:r>
                      <a:endParaRPr lang="ko-KR" altLang="en-US" sz="32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1120114"/>
                  </a:ext>
                </a:extLst>
              </a:tr>
              <a:tr h="5709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Django</a:t>
                      </a:r>
                      <a:endParaRPr lang="ko-KR" altLang="en-US" sz="32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3.1.5</a:t>
                      </a:r>
                      <a:endParaRPr lang="ko-KR" altLang="en-US" sz="32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351411"/>
                  </a:ext>
                </a:extLst>
              </a:tr>
              <a:tr h="5709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sqlite3</a:t>
                      </a:r>
                      <a:endParaRPr lang="ko-KR" altLang="en-US" sz="32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12롯데마트드림Medium" panose="02020603020101020101" pitchFamily="18" charset="-127"/>
                          <a:ea typeface="12롯데마트드림Medium" panose="02020603020101020101" pitchFamily="18" charset="-127"/>
                        </a:rPr>
                        <a:t>3.33.0</a:t>
                      </a:r>
                      <a:endParaRPr lang="ko-KR" altLang="en-US" sz="32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4911722"/>
                  </a:ext>
                </a:extLst>
              </a:tr>
            </a:tbl>
          </a:graphicData>
        </a:graphic>
      </p:graphicFrame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6CB072E-C60C-4392-8A81-FBEB91E077E8}"/>
              </a:ext>
            </a:extLst>
          </p:cNvPr>
          <p:cNvSpPr/>
          <p:nvPr/>
        </p:nvSpPr>
        <p:spPr>
          <a:xfrm>
            <a:off x="1390422" y="1959824"/>
            <a:ext cx="2362200" cy="2895600"/>
          </a:xfrm>
          <a:prstGeom prst="roundRect">
            <a:avLst>
              <a:gd name="adj" fmla="val 5411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개발 환경</a:t>
            </a:r>
            <a:endParaRPr lang="en-US" altLang="ko-KR" sz="3200" dirty="0">
              <a:solidFill>
                <a:schemeClr val="bg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A9A0932-1C85-4CE1-918F-7C8D9C7EE5DD}"/>
              </a:ext>
            </a:extLst>
          </p:cNvPr>
          <p:cNvSpPr/>
          <p:nvPr/>
        </p:nvSpPr>
        <p:spPr>
          <a:xfrm>
            <a:off x="1390422" y="5166347"/>
            <a:ext cx="2362200" cy="4366763"/>
          </a:xfrm>
          <a:prstGeom prst="roundRect">
            <a:avLst>
              <a:gd name="adj" fmla="val 5411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진행 일정</a:t>
            </a:r>
            <a:endParaRPr lang="en-US" altLang="ko-KR" sz="3200" dirty="0">
              <a:solidFill>
                <a:schemeClr val="bg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0788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rPr>
              <a:t>07</a:t>
            </a:r>
            <a:endParaRPr 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968406" y="547518"/>
            <a:ext cx="742705" cy="122276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+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353056" y="2071355"/>
            <a:ext cx="4598987" cy="46472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900" dirty="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rPr>
              <a:t>02</a:t>
            </a:r>
            <a:endParaRPr lang="en-US" sz="169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53056" y="5437613"/>
            <a:ext cx="13886159" cy="18922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300" dirty="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rPr>
              <a:t>프로젝트 설계</a:t>
            </a:r>
            <a:endParaRPr 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2103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F9E896FB-F8DA-4001-A845-B666DF4500AB}"/>
              </a:ext>
            </a:extLst>
          </p:cNvPr>
          <p:cNvSpPr/>
          <p:nvPr/>
        </p:nvSpPr>
        <p:spPr>
          <a:xfrm>
            <a:off x="6248400" y="2613307"/>
            <a:ext cx="5453905" cy="1125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Project</a:t>
            </a:r>
            <a:endParaRPr lang="ko-KR" altLang="en-US" sz="4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8D8D7CC-3230-433C-9779-4AD538FF742E}"/>
              </a:ext>
            </a:extLst>
          </p:cNvPr>
          <p:cNvSpPr/>
          <p:nvPr/>
        </p:nvSpPr>
        <p:spPr>
          <a:xfrm>
            <a:off x="5686912" y="5030827"/>
            <a:ext cx="3152288" cy="7238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숙소 조회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3B1447D-C3E5-48B7-8F8D-44A02CB54BCC}"/>
              </a:ext>
            </a:extLst>
          </p:cNvPr>
          <p:cNvSpPr/>
          <p:nvPr/>
        </p:nvSpPr>
        <p:spPr>
          <a:xfrm>
            <a:off x="9485292" y="4999008"/>
            <a:ext cx="3114165" cy="7238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회원 관리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367FC19-0B2A-4A3C-ACF0-BBCF764DFBAC}"/>
              </a:ext>
            </a:extLst>
          </p:cNvPr>
          <p:cNvSpPr/>
          <p:nvPr/>
        </p:nvSpPr>
        <p:spPr>
          <a:xfrm>
            <a:off x="1888532" y="5072985"/>
            <a:ext cx="3114165" cy="6865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메인 페이지</a:t>
            </a:r>
            <a:endParaRPr lang="ko-KR" altLang="en-US" sz="32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BDA9D77-69C0-436F-BAC9-A63A10B1743D}"/>
              </a:ext>
            </a:extLst>
          </p:cNvPr>
          <p:cNvSpPr/>
          <p:nvPr/>
        </p:nvSpPr>
        <p:spPr>
          <a:xfrm>
            <a:off x="13283672" y="4999008"/>
            <a:ext cx="3114165" cy="7238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커뮤니티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929855D-E413-4560-A6DF-5F7A77E249AA}"/>
              </a:ext>
            </a:extLst>
          </p:cNvPr>
          <p:cNvSpPr/>
          <p:nvPr/>
        </p:nvSpPr>
        <p:spPr>
          <a:xfrm>
            <a:off x="1888532" y="5869151"/>
            <a:ext cx="3114165" cy="686521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빠른 검색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EF63CFE-05B2-4B27-A91C-681C1FF964C3}"/>
              </a:ext>
            </a:extLst>
          </p:cNvPr>
          <p:cNvSpPr/>
          <p:nvPr/>
        </p:nvSpPr>
        <p:spPr>
          <a:xfrm>
            <a:off x="1890304" y="6697520"/>
            <a:ext cx="3112393" cy="686521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메뉴바</a:t>
            </a:r>
            <a:endParaRPr lang="ko-KR" altLang="en-US" sz="28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7617A93-78B1-4F79-A4A2-9A93DC59427B}"/>
              </a:ext>
            </a:extLst>
          </p:cNvPr>
          <p:cNvSpPr/>
          <p:nvPr/>
        </p:nvSpPr>
        <p:spPr>
          <a:xfrm>
            <a:off x="5682505" y="5869151"/>
            <a:ext cx="3112393" cy="723822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숙소 리스트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F24AF5D-0A26-44FF-921C-1661981B1D49}"/>
              </a:ext>
            </a:extLst>
          </p:cNvPr>
          <p:cNvSpPr/>
          <p:nvPr/>
        </p:nvSpPr>
        <p:spPr>
          <a:xfrm>
            <a:off x="5682505" y="6707475"/>
            <a:ext cx="3112393" cy="686521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숙소 검색</a:t>
            </a:r>
            <a:endParaRPr lang="ko-KR" altLang="en-US" sz="28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F01DD18-62C0-4D7E-80BE-22F2A1AE5A8D}"/>
              </a:ext>
            </a:extLst>
          </p:cNvPr>
          <p:cNvSpPr/>
          <p:nvPr/>
        </p:nvSpPr>
        <p:spPr>
          <a:xfrm>
            <a:off x="9474706" y="5874756"/>
            <a:ext cx="3124751" cy="718217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회원가입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DC9DD0B-81C5-4663-BEEF-A390C385B6CD}"/>
              </a:ext>
            </a:extLst>
          </p:cNvPr>
          <p:cNvSpPr/>
          <p:nvPr/>
        </p:nvSpPr>
        <p:spPr>
          <a:xfrm>
            <a:off x="9474706" y="6744900"/>
            <a:ext cx="3124751" cy="686521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로그인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0FFEB70-CC36-4D53-9D09-C5D78C51D442}"/>
              </a:ext>
            </a:extLst>
          </p:cNvPr>
          <p:cNvSpPr/>
          <p:nvPr/>
        </p:nvSpPr>
        <p:spPr>
          <a:xfrm>
            <a:off x="9497697" y="7543199"/>
            <a:ext cx="3124751" cy="731520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로그아웃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E7EC69A-1668-46B9-A514-C7B482DAE0CB}"/>
              </a:ext>
            </a:extLst>
          </p:cNvPr>
          <p:cNvSpPr/>
          <p:nvPr/>
        </p:nvSpPr>
        <p:spPr>
          <a:xfrm>
            <a:off x="13279265" y="5869150"/>
            <a:ext cx="3124751" cy="686521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게시글 목록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570B16-7692-42A0-9910-605622D34494}"/>
              </a:ext>
            </a:extLst>
          </p:cNvPr>
          <p:cNvSpPr/>
          <p:nvPr/>
        </p:nvSpPr>
        <p:spPr>
          <a:xfrm>
            <a:off x="13271636" y="6744899"/>
            <a:ext cx="3114165" cy="723821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게시글 작성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8B7DA88-7952-437A-9174-165A889ACFDC}"/>
              </a:ext>
            </a:extLst>
          </p:cNvPr>
          <p:cNvSpPr/>
          <p:nvPr/>
        </p:nvSpPr>
        <p:spPr>
          <a:xfrm>
            <a:off x="13279265" y="7597025"/>
            <a:ext cx="3124751" cy="723820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댓글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6D6995F-1D28-4533-AADA-2A3362DCA713}"/>
              </a:ext>
            </a:extLst>
          </p:cNvPr>
          <p:cNvSpPr/>
          <p:nvPr/>
        </p:nvSpPr>
        <p:spPr>
          <a:xfrm>
            <a:off x="5682505" y="7508498"/>
            <a:ext cx="3112393" cy="731520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지도</a:t>
            </a:r>
          </a:p>
        </p:txBody>
      </p: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ACF1E8BC-70D7-49AF-A334-55F2FCD76E1A}"/>
              </a:ext>
            </a:extLst>
          </p:cNvPr>
          <p:cNvCxnSpPr>
            <a:cxnSpLocks/>
          </p:cNvCxnSpPr>
          <p:nvPr/>
        </p:nvCxnSpPr>
        <p:spPr>
          <a:xfrm rot="5400000">
            <a:off x="5543165" y="1619719"/>
            <a:ext cx="1334636" cy="5529738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22C18FB8-BAE5-4247-8F1E-0A710D3A1202}"/>
              </a:ext>
            </a:extLst>
          </p:cNvPr>
          <p:cNvCxnSpPr>
            <a:cxnSpLocks/>
            <a:stCxn id="58" idx="2"/>
            <a:endCxn id="65" idx="0"/>
          </p:cNvCxnSpPr>
          <p:nvPr/>
        </p:nvCxnSpPr>
        <p:spPr>
          <a:xfrm rot="16200000" flipH="1">
            <a:off x="11277725" y="1435977"/>
            <a:ext cx="1260659" cy="586540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94DA1158-4260-499F-B0D0-0694B9A8C2EF}"/>
              </a:ext>
            </a:extLst>
          </p:cNvPr>
          <p:cNvCxnSpPr>
            <a:cxnSpLocks/>
            <a:stCxn id="58" idx="2"/>
            <a:endCxn id="60" idx="0"/>
          </p:cNvCxnSpPr>
          <p:nvPr/>
        </p:nvCxnSpPr>
        <p:spPr>
          <a:xfrm rot="5400000">
            <a:off x="7472966" y="3528440"/>
            <a:ext cx="1292478" cy="1712297"/>
          </a:xfrm>
          <a:prstGeom prst="bentConnector3">
            <a:avLst>
              <a:gd name="adj1" fmla="val 49999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6D77451B-D2ED-489A-9FF6-ED67E7008F0E}"/>
              </a:ext>
            </a:extLst>
          </p:cNvPr>
          <p:cNvCxnSpPr>
            <a:cxnSpLocks/>
            <a:stCxn id="58" idx="2"/>
            <a:endCxn id="62" idx="0"/>
          </p:cNvCxnSpPr>
          <p:nvPr/>
        </p:nvCxnSpPr>
        <p:spPr>
          <a:xfrm rot="16200000" flipH="1">
            <a:off x="9378535" y="3335167"/>
            <a:ext cx="1260659" cy="206702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539A61C-1293-4C3C-B90F-8FD7E76D61CE}"/>
              </a:ext>
            </a:extLst>
          </p:cNvPr>
          <p:cNvSpPr/>
          <p:nvPr/>
        </p:nvSpPr>
        <p:spPr>
          <a:xfrm>
            <a:off x="1888532" y="7529884"/>
            <a:ext cx="3112393" cy="710134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검색창</a:t>
            </a:r>
            <a:endParaRPr lang="ko-KR" altLang="en-US" sz="28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15" name="Object 14">
            <a:extLst>
              <a:ext uri="{FF2B5EF4-FFF2-40B4-BE49-F238E27FC236}">
                <a16:creationId xmlns:a16="http://schemas.microsoft.com/office/drawing/2014/main" id="{036E2E40-EE7E-4B5B-B583-96A33767FA69}"/>
              </a:ext>
            </a:extLst>
          </p:cNvPr>
          <p:cNvSpPr txBox="1"/>
          <p:nvPr/>
        </p:nvSpPr>
        <p:spPr>
          <a:xfrm>
            <a:off x="677170" y="382209"/>
            <a:ext cx="10228059" cy="1125042"/>
          </a:xfrm>
          <a:prstGeom prst="rect">
            <a:avLst/>
          </a:prstGeom>
          <a:noFill/>
        </p:spPr>
        <p:txBody>
          <a:bodyPr wrap="square" rtlCol="0"/>
          <a:lstStyle>
            <a:defPPr>
              <a:defRPr lang="en-US"/>
            </a:defPPr>
            <a:lvl1pPr algn="just">
              <a:defRPr sz="630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defRPr>
            </a:lvl1pPr>
          </a:lstStyle>
          <a:p>
            <a:r>
              <a:rPr lang="en-US" altLang="ko-KR" sz="5400" dirty="0"/>
              <a:t>02. </a:t>
            </a:r>
            <a:r>
              <a:rPr lang="ko-KR" altLang="en-US" sz="5400" dirty="0"/>
              <a:t>사이트 기능 구성</a:t>
            </a:r>
            <a:endParaRPr lang="en-US" sz="5400" dirty="0"/>
          </a:p>
        </p:txBody>
      </p:sp>
      <p:grpSp>
        <p:nvGrpSpPr>
          <p:cNvPr id="116" name="그룹 1001">
            <a:extLst>
              <a:ext uri="{FF2B5EF4-FFF2-40B4-BE49-F238E27FC236}">
                <a16:creationId xmlns:a16="http://schemas.microsoft.com/office/drawing/2014/main" id="{425E64E4-0305-484F-9337-E2CFAE2ADB8C}"/>
              </a:ext>
            </a:extLst>
          </p:cNvPr>
          <p:cNvGrpSpPr/>
          <p:nvPr/>
        </p:nvGrpSpPr>
        <p:grpSpPr>
          <a:xfrm>
            <a:off x="-324" y="9460572"/>
            <a:ext cx="16916724" cy="127430"/>
            <a:chOff x="-838095" y="9460571"/>
            <a:chExt cx="13133181" cy="164571"/>
          </a:xfrm>
        </p:grpSpPr>
        <p:pic>
          <p:nvPicPr>
            <p:cNvPr id="117" name="Object 2">
              <a:extLst>
                <a:ext uri="{FF2B5EF4-FFF2-40B4-BE49-F238E27FC236}">
                  <a16:creationId xmlns:a16="http://schemas.microsoft.com/office/drawing/2014/main" id="{F0057FEF-492E-4EFD-A33B-A31C75177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38095" y="9460571"/>
              <a:ext cx="13133181" cy="164571"/>
            </a:xfrm>
            <a:prstGeom prst="rect">
              <a:avLst/>
            </a:prstGeom>
          </p:spPr>
        </p:pic>
      </p:grpSp>
      <p:sp>
        <p:nvSpPr>
          <p:cNvPr id="118" name="Object 8">
            <a:extLst>
              <a:ext uri="{FF2B5EF4-FFF2-40B4-BE49-F238E27FC236}">
                <a16:creationId xmlns:a16="http://schemas.microsoft.com/office/drawing/2014/main" id="{CA69EE18-9FCC-4BAB-A381-370D599658BB}"/>
              </a:ext>
            </a:extLst>
          </p:cNvPr>
          <p:cNvSpPr txBox="1"/>
          <p:nvPr/>
        </p:nvSpPr>
        <p:spPr>
          <a:xfrm>
            <a:off x="16916400" y="9200008"/>
            <a:ext cx="1084656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08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2324203"/>
            <a:ext cx="962963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09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2325397" y="6286500"/>
            <a:ext cx="6219048" cy="124275"/>
            <a:chOff x="-2186011" y="5256910"/>
            <a:chExt cx="6219048" cy="12427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2186011" y="5256910"/>
              <a:ext cx="6219048" cy="124275"/>
            </a:xfrm>
            <a:prstGeom prst="rect">
              <a:avLst/>
            </a:prstGeom>
          </p:spPr>
        </p:pic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9BE29E6D-E59A-4C19-9017-0F0EC3A96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370220"/>
            <a:ext cx="12524925" cy="8497680"/>
          </a:xfrm>
          <a:prstGeom prst="rect">
            <a:avLst/>
          </a:prstGeom>
        </p:spPr>
      </p:pic>
      <p:sp>
        <p:nvSpPr>
          <p:cNvPr id="27" name="Object 14">
            <a:extLst>
              <a:ext uri="{FF2B5EF4-FFF2-40B4-BE49-F238E27FC236}">
                <a16:creationId xmlns:a16="http://schemas.microsoft.com/office/drawing/2014/main" id="{D1B9691D-C65A-4F0B-B33C-5988FB601889}"/>
              </a:ext>
            </a:extLst>
          </p:cNvPr>
          <p:cNvSpPr txBox="1"/>
          <p:nvPr/>
        </p:nvSpPr>
        <p:spPr>
          <a:xfrm>
            <a:off x="990600" y="419100"/>
            <a:ext cx="10228059" cy="1441058"/>
          </a:xfrm>
          <a:prstGeom prst="rect">
            <a:avLst/>
          </a:prstGeom>
          <a:noFill/>
        </p:spPr>
        <p:txBody>
          <a:bodyPr wrap="square" rtlCol="0"/>
          <a:lstStyle>
            <a:defPPr>
              <a:defRPr lang="en-US"/>
            </a:defPPr>
            <a:lvl1pPr algn="just">
              <a:defRPr sz="540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defRPr>
            </a:lvl1pPr>
          </a:lstStyle>
          <a:p>
            <a:r>
              <a:rPr lang="en-US" altLang="ko-KR" dirty="0"/>
              <a:t>02. </a:t>
            </a:r>
            <a:r>
              <a:rPr lang="en-US" altLang="ko-KR" dirty="0" err="1"/>
              <a:t>DataBase</a:t>
            </a:r>
            <a:r>
              <a:rPr lang="en-US" altLang="ko-KR" dirty="0"/>
              <a:t> </a:t>
            </a:r>
            <a:r>
              <a:rPr lang="ko-KR" altLang="en-US" dirty="0"/>
              <a:t>설계 </a:t>
            </a:r>
            <a:r>
              <a:rPr lang="en-US" altLang="ko-KR" dirty="0"/>
              <a:t>(1)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367</Words>
  <Application>Microsoft Office PowerPoint</Application>
  <PresentationFormat>사용자 지정</PresentationFormat>
  <Paragraphs>136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12롯데마트드림Bold</vt:lpstr>
      <vt:lpstr>12롯데마트드림Medium</vt:lpstr>
      <vt:lpstr>맑은 고딕</vt:lpstr>
      <vt:lpstr>에스코어 드림 4 Regular</vt:lpstr>
      <vt:lpstr>카페24 당당해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spring_summer27@naver.com</cp:lastModifiedBy>
  <cp:revision>25</cp:revision>
  <dcterms:created xsi:type="dcterms:W3CDTF">2021-02-15T10:06:31Z</dcterms:created>
  <dcterms:modified xsi:type="dcterms:W3CDTF">2021-02-15T06:28:53Z</dcterms:modified>
</cp:coreProperties>
</file>